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5"/>
    <p:sldMasterId id="2147483688" r:id="rId6"/>
    <p:sldMasterId id="2147483689" r:id="rId7"/>
    <p:sldMasterId id="2147483690" r:id="rId8"/>
  </p:sldMasterIdLst>
  <p:notesMasterIdLst>
    <p:notesMasterId r:id="rId53"/>
  </p:notesMasterIdLst>
  <p:sldIdLst>
    <p:sldId id="256" r:id="rId9"/>
    <p:sldId id="257" r:id="rId10"/>
    <p:sldId id="360" r:id="rId11"/>
    <p:sldId id="263" r:id="rId12"/>
    <p:sldId id="381" r:id="rId13"/>
    <p:sldId id="359" r:id="rId14"/>
    <p:sldId id="258" r:id="rId15"/>
    <p:sldId id="261" r:id="rId16"/>
    <p:sldId id="366" r:id="rId17"/>
    <p:sldId id="259" r:id="rId18"/>
    <p:sldId id="260" r:id="rId19"/>
    <p:sldId id="267" r:id="rId20"/>
    <p:sldId id="268" r:id="rId21"/>
    <p:sldId id="269" r:id="rId22"/>
    <p:sldId id="270" r:id="rId23"/>
    <p:sldId id="382" r:id="rId24"/>
    <p:sldId id="367" r:id="rId25"/>
    <p:sldId id="372" r:id="rId26"/>
    <p:sldId id="383" r:id="rId27"/>
    <p:sldId id="377" r:id="rId28"/>
    <p:sldId id="276" r:id="rId29"/>
    <p:sldId id="373" r:id="rId30"/>
    <p:sldId id="374" r:id="rId31"/>
    <p:sldId id="285" r:id="rId32"/>
    <p:sldId id="375" r:id="rId33"/>
    <p:sldId id="378" r:id="rId34"/>
    <p:sldId id="379" r:id="rId35"/>
    <p:sldId id="298" r:id="rId36"/>
    <p:sldId id="365" r:id="rId37"/>
    <p:sldId id="330" r:id="rId38"/>
    <p:sldId id="331" r:id="rId39"/>
    <p:sldId id="332" r:id="rId40"/>
    <p:sldId id="384" r:id="rId41"/>
    <p:sldId id="385" r:id="rId42"/>
    <p:sldId id="386" r:id="rId43"/>
    <p:sldId id="333" r:id="rId44"/>
    <p:sldId id="336" r:id="rId45"/>
    <p:sldId id="338" r:id="rId46"/>
    <p:sldId id="340" r:id="rId47"/>
    <p:sldId id="341" r:id="rId48"/>
    <p:sldId id="343" r:id="rId49"/>
    <p:sldId id="344" r:id="rId50"/>
    <p:sldId id="387" r:id="rId51"/>
    <p:sldId id="388" r:id="rId52"/>
  </p:sldIdLst>
  <p:sldSz cx="9144000" cy="5143500" type="screen16x9"/>
  <p:notesSz cx="6858000" cy="9144000"/>
  <p:embeddedFontLst>
    <p:embeddedFont>
      <p:font typeface="Bitter" panose="020B0604020202020204" charset="0"/>
      <p:bold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61EEF-9490-C3C6-93C3-0E6C47EE4B00}" v="859" dt="2023-10-02T07:37:53.809"/>
    <p1510:client id="{297EFB28-CD73-DDF2-4CBD-75F04F2C4D51}" v="38" dt="2023-10-02T05:59:18.167"/>
    <p1510:client id="{57926558-41E6-CAD9-7FA7-6D38424A8887}" v="138" dt="2023-10-04T04:21:06.744"/>
    <p1510:client id="{58F0F09A-E8CB-BBFB-1B2F-EDC218C46A24}" v="153" dt="2023-10-04T06:50:41.973"/>
    <p1510:client id="{5A106246-3192-C84C-D248-FA6F09B41CB9}" v="1105" dt="2023-10-14T05:17:28.317"/>
    <p1510:client id="{65FA03EC-B20C-96D0-3128-FAFA73BFC8BD}" v="117" dt="2023-10-12T23:15:47.817"/>
    <p1510:client id="{6CB1C31B-1846-5631-8128-5E2AD6AE49B8}" v="105" dt="2023-10-02T06:18:49.007"/>
    <p1510:client id="{6D439C2C-AF82-A00D-C230-C7491C6E6AD6}" v="217" dt="2023-09-29T04:20:57.051"/>
    <p1510:client id="{7DA77FF2-1025-5E40-9A25-F3814C79D55E}" v="30" dt="2023-09-28T23:18:58.289"/>
    <p1510:client id="{84FE308D-76A5-C913-B3E6-26CBB23E8F51}" v="588" dt="2023-10-15T09:32:18.408"/>
    <p1510:client id="{AF01DF00-C6ED-0E75-F4D6-A7ACE4F5F789}" v="1" dt="2023-09-28T23:08:17.425"/>
    <p1510:client id="{B7A99727-9135-08DB-F77A-8A27B5B9240A}" v="22" dt="2023-10-02T05:55:21.166"/>
    <p1510:client id="{C3343377-9215-BA94-4C60-95C9F2BDB9FB}" v="29" dt="2023-10-04T04:50:03.810"/>
    <p1510:client id="{CA826DEE-EF22-C121-3807-DD63CF68E2BD}" v="166" dt="2023-09-29T04:11:54.606"/>
    <p1510:client id="{CC0F95BF-5D20-E5EC-AA1E-710D2A9655E9}" v="187" dt="2023-10-02T05:43:01.187"/>
    <p1510:client id="{E089EF54-91D3-9765-4630-97E70B8FD0D8}" v="6" dt="2023-09-29T02:20:43.961"/>
    <p1510:client id="{EBFD8694-67A2-CB8B-3D03-92436F9269BF}" v="624" dt="2023-09-29T02:19:52.553"/>
    <p1510:client id="{F446AB2D-06AF-495D-E504-217C8125C310}" v="1" dt="2023-10-14T07:18:13.618"/>
    <p1510:client id="{F80CC58D-41A7-5349-E208-9F3E49F60DD2}" v="153" dt="2023-10-12T20:20:07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Master" Target="slideMasters/slideMaster1.xml"/><Relationship Id="rId61" Type="http://schemas.openxmlformats.org/officeDocument/2006/relationships/font" Target="fonts/font8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font" Target="fonts/font4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381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71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16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605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33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10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159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027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7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56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76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37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24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06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11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48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309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4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28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839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364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47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65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260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685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2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19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873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066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600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43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2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7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53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05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44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9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99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l="36349" t="13780" r="721" b="38352"/>
          <a:stretch/>
        </p:blipFill>
        <p:spPr>
          <a:xfrm>
            <a:off x="3108418" y="0"/>
            <a:ext cx="6035699" cy="3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44439" y="2726339"/>
            <a:ext cx="6387900" cy="7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44439" y="3590433"/>
            <a:ext cx="6387900" cy="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0714" y="4227933"/>
            <a:ext cx="6294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775" y="267493"/>
            <a:ext cx="1908900" cy="20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/>
        </p:nvSpPr>
        <p:spPr>
          <a:xfrm>
            <a:off x="358775" y="4660562"/>
            <a:ext cx="42132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60000" y="957262"/>
            <a:ext cx="8460000" cy="34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4000" b="1">
                <a:solidFill>
                  <a:schemeClr val="accent1"/>
                </a:solidFill>
              </a:defRPr>
            </a:lvl1pPr>
            <a:lvl2pPr marL="0" lvl="1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>
                <a:solidFill>
                  <a:schemeClr val="dk1"/>
                </a:solidFill>
              </a:defRPr>
            </a:lvl2pPr>
            <a:lvl3pPr marL="0" lvl="2" indent="0" rtl="0">
              <a:spcBef>
                <a:spcPts val="2200"/>
              </a:spcBef>
              <a:buClr>
                <a:schemeClr val="dk1"/>
              </a:buClr>
              <a:buFont typeface="Calibri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l="36347" t="13781" r="723" b="38351"/>
          <a:stretch/>
        </p:blipFill>
        <p:spPr>
          <a:xfrm>
            <a:off x="3108418" y="0"/>
            <a:ext cx="6035699" cy="3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44439" y="2726339"/>
            <a:ext cx="6387900" cy="7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344439" y="3590433"/>
            <a:ext cx="6387900" cy="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0714" y="4227933"/>
            <a:ext cx="6294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775" y="267493"/>
            <a:ext cx="1908900" cy="20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358775" y="4660562"/>
            <a:ext cx="42132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360362" y="202500"/>
            <a:ext cx="84600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1">
                <a:solidFill>
                  <a:schemeClr val="dk1"/>
                </a:solidFill>
              </a:defRPr>
            </a:lvl1pPr>
            <a:lvl2pPr marL="0" lvl="1" indent="0" rtl="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22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rgbClr val="00A9CE"/>
              </a:buClr>
              <a:buFont typeface="Calibri"/>
              <a:buNone/>
              <a:defRPr sz="2800">
                <a:solidFill>
                  <a:srgbClr val="00A9CE"/>
                </a:solidFill>
              </a:defRPr>
            </a:lvl3pPr>
            <a:lvl4pPr lvl="3" rtl="0">
              <a:spcBef>
                <a:spcPts val="0"/>
              </a:spcBef>
              <a:buClr>
                <a:srgbClr val="00A9CE"/>
              </a:buClr>
              <a:buFont typeface="Calibri"/>
              <a:buNone/>
              <a:defRPr sz="2800">
                <a:solidFill>
                  <a:srgbClr val="00A9CE"/>
                </a:solidFill>
              </a:defRPr>
            </a:lvl4pPr>
            <a:lvl5pPr lvl="4" rtl="0">
              <a:spcBef>
                <a:spcPts val="0"/>
              </a:spcBef>
              <a:buClr>
                <a:srgbClr val="00A9CE"/>
              </a:buClr>
              <a:buFont typeface="Calibri"/>
              <a:buNone/>
              <a:defRPr sz="2800">
                <a:solidFill>
                  <a:srgbClr val="00A9CE"/>
                </a:solidFill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 Column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60003" y="2571750"/>
            <a:ext cx="7477200" cy="22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1">
                <a:solidFill>
                  <a:schemeClr val="dk1"/>
                </a:solidFill>
              </a:defRPr>
            </a:lvl1pPr>
            <a:lvl2pPr marL="0" lvl="1" indent="0" rtl="0">
              <a:lnSpc>
                <a:spcPct val="75000"/>
              </a:lnSpc>
              <a:spcBef>
                <a:spcPts val="0"/>
              </a:spcBef>
              <a:spcAft>
                <a:spcPts val="850"/>
              </a:spcAft>
              <a:buClr>
                <a:schemeClr val="lt1"/>
              </a:buClr>
              <a:buFont typeface="Calibri"/>
              <a:buNone/>
              <a:defRPr sz="4400" b="1">
                <a:solidFill>
                  <a:schemeClr val="lt1"/>
                </a:solidFill>
              </a:defRPr>
            </a:lvl2pPr>
            <a:lvl3pPr marL="0" lvl="2" indent="0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200"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 l="1201" t="4317" r="334" b="12811"/>
          <a:stretch/>
        </p:blipFill>
        <p:spPr>
          <a:xfrm>
            <a:off x="0" y="0"/>
            <a:ext cx="9144000" cy="22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Option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 l="36347" t="13781" r="723" b="38351"/>
          <a:stretch/>
        </p:blipFill>
        <p:spPr>
          <a:xfrm>
            <a:off x="3108418" y="0"/>
            <a:ext cx="6035699" cy="3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0714" y="4227933"/>
            <a:ext cx="6294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775" y="267493"/>
            <a:ext cx="1908900" cy="20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358775" y="4660562"/>
            <a:ext cx="42132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www.data61.csiro.au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358774" y="3363837"/>
            <a:ext cx="6121500" cy="14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0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66400" marR="0" lvl="2" indent="-2664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58775" y="2427734"/>
            <a:ext cx="5653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781550" y="9513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60000" y="957262"/>
            <a:ext cx="8460000" cy="34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4000" b="1">
                <a:solidFill>
                  <a:schemeClr val="accent1"/>
                </a:solidFill>
              </a:defRPr>
            </a:lvl1pPr>
            <a:lvl2pPr marL="0" lvl="1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>
                <a:solidFill>
                  <a:schemeClr val="dk1"/>
                </a:solidFill>
              </a:defRPr>
            </a:lvl2pPr>
            <a:lvl3pPr marL="0" lvl="2" indent="0" rtl="0">
              <a:spcBef>
                <a:spcPts val="2200"/>
              </a:spcBef>
              <a:buClr>
                <a:schemeClr val="dk1"/>
              </a:buClr>
              <a:buFont typeface="Calibri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 l="36347" t="5186" r="723" b="24819"/>
          <a:stretch/>
        </p:blipFill>
        <p:spPr>
          <a:xfrm>
            <a:off x="3108418" y="0"/>
            <a:ext cx="6035699" cy="40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344439" y="2571750"/>
            <a:ext cx="5955900" cy="8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344439" y="3422609"/>
            <a:ext cx="5955900" cy="29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4689" y="4299941"/>
            <a:ext cx="63390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775" y="249492"/>
            <a:ext cx="2124900" cy="16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358775" y="4623977"/>
            <a:ext cx="4213200" cy="1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6522" y="869211"/>
            <a:ext cx="8546100" cy="39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9695" marR="0" lvl="2" indent="27305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9695" marR="0" lvl="4" indent="14605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Option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2">
            <a:alphaModFix/>
          </a:blip>
          <a:srcRect l="36347" t="5186" r="723" b="24819"/>
          <a:stretch/>
        </p:blipFill>
        <p:spPr>
          <a:xfrm>
            <a:off x="3108418" y="0"/>
            <a:ext cx="6035699" cy="4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4689" y="4299941"/>
            <a:ext cx="63390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775" y="249492"/>
            <a:ext cx="2124900" cy="16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358774" y="3178531"/>
            <a:ext cx="6121500" cy="115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0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66400" marR="0" lvl="2" indent="-2664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58776" y="2449450"/>
            <a:ext cx="5365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5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358775" y="4623977"/>
            <a:ext cx="4213200" cy="1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www.csiro.au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 Column Conte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60362" y="202500"/>
            <a:ext cx="84600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1">
                <a:solidFill>
                  <a:schemeClr val="dk1"/>
                </a:solidFill>
              </a:defRPr>
            </a:lvl1pPr>
            <a:lvl2pPr marL="0" lvl="1" indent="0" rtl="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22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rgbClr val="00A9CE"/>
              </a:buClr>
              <a:buFont typeface="Calibri"/>
              <a:buNone/>
              <a:defRPr sz="2800">
                <a:solidFill>
                  <a:srgbClr val="00A9CE"/>
                </a:solidFill>
              </a:defRPr>
            </a:lvl3pPr>
            <a:lvl4pPr lvl="3" rtl="0">
              <a:spcBef>
                <a:spcPts val="0"/>
              </a:spcBef>
              <a:buClr>
                <a:srgbClr val="00A9CE"/>
              </a:buClr>
              <a:buFont typeface="Calibri"/>
              <a:buNone/>
              <a:defRPr sz="2800">
                <a:solidFill>
                  <a:srgbClr val="00A9CE"/>
                </a:solidFill>
              </a:defRPr>
            </a:lvl4pPr>
            <a:lvl5pPr lvl="4" rtl="0">
              <a:spcBef>
                <a:spcPts val="0"/>
              </a:spcBef>
              <a:buClr>
                <a:srgbClr val="00A9CE"/>
              </a:buClr>
              <a:buFont typeface="Calibri"/>
              <a:buNone/>
              <a:defRPr sz="2800">
                <a:solidFill>
                  <a:srgbClr val="00A9CE"/>
                </a:solidFill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2"/>
          </p:nvPr>
        </p:nvSpPr>
        <p:spPr>
          <a:xfrm>
            <a:off x="360362" y="202500"/>
            <a:ext cx="84600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216199" algn="l" rtl="0">
              <a:lnSpc>
                <a:spcPct val="90000"/>
              </a:lnSpc>
              <a:spcBef>
                <a:spcPts val="600"/>
              </a:spcBef>
              <a:buClr>
                <a:srgbClr val="00A9CE"/>
              </a:buClr>
              <a:buFont typeface="Calibri"/>
              <a:buNone/>
              <a:defRPr sz="2800" b="0" i="0" u="none" strike="noStrike" cap="none">
                <a:solidFill>
                  <a:srgbClr val="00A9C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216300" algn="l" rtl="0">
              <a:lnSpc>
                <a:spcPct val="90000"/>
              </a:lnSpc>
              <a:spcBef>
                <a:spcPts val="600"/>
              </a:spcBef>
              <a:buClr>
                <a:srgbClr val="00A9CE"/>
              </a:buClr>
              <a:buFont typeface="Calibri"/>
              <a:buNone/>
              <a:defRPr sz="2800" b="0" i="0" u="none" strike="noStrike" cap="none">
                <a:solidFill>
                  <a:srgbClr val="00A9C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216400" algn="l" rtl="0">
              <a:lnSpc>
                <a:spcPct val="90000"/>
              </a:lnSpc>
              <a:spcBef>
                <a:spcPts val="600"/>
              </a:spcBef>
              <a:buClr>
                <a:srgbClr val="00A9CE"/>
              </a:buClr>
              <a:buFont typeface="Calibri"/>
              <a:buNone/>
              <a:defRPr sz="2800" b="0" i="0" u="none" strike="noStrike" cap="none">
                <a:solidFill>
                  <a:srgbClr val="00A9C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781550" y="9513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Layou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60000" y="957262"/>
            <a:ext cx="8460000" cy="341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216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2200"/>
              </a:spcBef>
              <a:buClr>
                <a:srgbClr val="00313C"/>
              </a:buClr>
              <a:buFont typeface="Calibri"/>
              <a:buNone/>
              <a:defRPr sz="2000" b="1" i="0" u="none" strike="noStrike" cap="none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60000" y="2571750"/>
            <a:ext cx="7477200" cy="221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216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75000"/>
              </a:lnSpc>
              <a:spcBef>
                <a:spcPts val="600"/>
              </a:spcBef>
              <a:spcAft>
                <a:spcPts val="850"/>
              </a:spcAft>
              <a:buClr>
                <a:schemeClr val="lt1"/>
              </a:buClr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Font typeface="Calibri"/>
              <a:buNone/>
              <a:defRPr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 l="2560" t="2066" r="1174"/>
          <a:stretch/>
        </p:blipFill>
        <p:spPr>
          <a:xfrm>
            <a:off x="0" y="0"/>
            <a:ext cx="9144000" cy="25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 Column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60003" y="2571750"/>
            <a:ext cx="7477200" cy="22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1">
                <a:solidFill>
                  <a:schemeClr val="dk1"/>
                </a:solidFill>
              </a:defRPr>
            </a:lvl1pPr>
            <a:lvl2pPr marL="0" lvl="1" indent="0" rtl="0">
              <a:lnSpc>
                <a:spcPct val="75000"/>
              </a:lnSpc>
              <a:spcBef>
                <a:spcPts val="0"/>
              </a:spcBef>
              <a:spcAft>
                <a:spcPts val="850"/>
              </a:spcAft>
              <a:buClr>
                <a:schemeClr val="lt1"/>
              </a:buClr>
              <a:buFont typeface="Calibri"/>
              <a:buNone/>
              <a:defRPr sz="4400" b="1">
                <a:solidFill>
                  <a:schemeClr val="lt1"/>
                </a:solidFill>
              </a:defRPr>
            </a:lvl2pPr>
            <a:lvl3pPr marL="0" lvl="2" indent="0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200"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 l="1198" t="4317" r="336" b="12812"/>
          <a:stretch/>
        </p:blipFill>
        <p:spPr>
          <a:xfrm>
            <a:off x="0" y="0"/>
            <a:ext cx="9144000" cy="22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Option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 l="36349" t="13780" r="721" b="38352"/>
          <a:stretch/>
        </p:blipFill>
        <p:spPr>
          <a:xfrm>
            <a:off x="3108418" y="0"/>
            <a:ext cx="6035699" cy="3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0714" y="4227933"/>
            <a:ext cx="629400" cy="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775" y="267493"/>
            <a:ext cx="1908900" cy="20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358775" y="4660562"/>
            <a:ext cx="4213200" cy="21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www.data61.csiro.au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358774" y="3363837"/>
            <a:ext cx="6121500" cy="14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0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66400" marR="0" lvl="2" indent="-2664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8775" y="2427734"/>
            <a:ext cx="5653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781550" y="951309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 t="-2000" b="-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84121" y="158641"/>
            <a:ext cx="1035900" cy="632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 t="-2000" b="-2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58776" y="205980"/>
            <a:ext cx="7309500" cy="6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58778" y="951311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993" y="4878250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30201" y="4878250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84121" y="158641"/>
            <a:ext cx="1035900" cy="632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2000" b="-2000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58776" y="205978"/>
            <a:ext cx="70215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58775" y="951309"/>
            <a:ext cx="8461500" cy="3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16000" marR="0" lvl="0" indent="-63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31999" marR="0" lvl="1" indent="-890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47999" marR="0" lvl="2" indent="-8919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991" y="4878249"/>
            <a:ext cx="6083700" cy="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30200" y="4878249"/>
            <a:ext cx="288900" cy="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|</a:t>
            </a:r>
          </a:p>
        </p:txBody>
      </p:sp>
      <p:sp>
        <p:nvSpPr>
          <p:cNvPr id="133" name="Shape 133"/>
          <p:cNvSpPr/>
          <p:nvPr/>
        </p:nvSpPr>
        <p:spPr>
          <a:xfrm>
            <a:off x="3175" y="2494954"/>
            <a:ext cx="9161400" cy="60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12701" y="2728316"/>
            <a:ext cx="9142500" cy="36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587" y="2491382"/>
            <a:ext cx="9169500" cy="63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1587" y="2719982"/>
            <a:ext cx="9167700" cy="40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33297" y="212631"/>
            <a:ext cx="1287000" cy="5889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 t="-2000" b="-2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erria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rria.io/application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dea.ga.gov.au/#share=s-DEACoastlines&amp;playStory=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aps.dea.ga.gov.au/#share=s-9EgwTPejOLv8Ee35wlyr5mWfHE0" TargetMode="External"/><Relationship Id="rId5" Type="http://schemas.openxmlformats.org/officeDocument/2006/relationships/hyperlink" Target="https://www.land.vic.gov.au/maps-and-spatial/digital-twin-victoria/dtv-platform" TargetMode="External"/><Relationship Id="rId4" Type="http://schemas.openxmlformats.org/officeDocument/2006/relationships/hyperlink" Target="https://maps.dea.ga.gov.au/story/DEALandCov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onalmap.gov.a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onalmap.gov.au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hyperlink" Target="https://data.linz.govt.nz/data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eojson.i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gist.github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iaJS/terriajs" TargetMode="External"/><Relationship Id="rId2" Type="http://schemas.openxmlformats.org/officeDocument/2006/relationships/hyperlink" Target="https://github.com/TerriaJS/workshops/tree/main/foss4g-auckland-2023/build-your-own-terriamap" TargetMode="Externa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docs.terria.io/guide/contributing/development-environment/" TargetMode="External"/><Relationship Id="rId4" Type="http://schemas.openxmlformats.org/officeDocument/2006/relationships/hyperlink" Target="https://github.com/TerriaJS/TerriaMap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rria.io/guide/getting-started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>
          <a:xfrm>
            <a:off x="364850" y="2471205"/>
            <a:ext cx="6387900" cy="79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r>
              <a:rPr lang="en" b="0" dirty="0">
                <a:solidFill>
                  <a:schemeClr val="tx1"/>
                </a:solidFill>
              </a:rPr>
              <a:t>Build your own Branded 3D Geospatial Data Explorer 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ubTitle" idx="1"/>
          </p:nvPr>
        </p:nvSpPr>
        <p:spPr>
          <a:xfrm>
            <a:off x="395466" y="3263862"/>
            <a:ext cx="6387900" cy="27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"/>
              <a:t>with </a:t>
            </a:r>
            <a:r>
              <a:rPr lang="en" err="1"/>
              <a:t>TerriaJS</a:t>
            </a:r>
            <a:r>
              <a:rPr lang="en"/>
              <a:t>      </a:t>
            </a:r>
            <a:r>
              <a:rPr lang="en">
                <a:sym typeface="Bitter"/>
              </a:rPr>
              <a:t>                    </a:t>
            </a:r>
            <a:endParaRPr lang="en">
              <a:latin typeface="Bitter"/>
              <a:ea typeface="Bitter"/>
              <a:cs typeface="Bitter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390992" y="3582754"/>
            <a:ext cx="7646700" cy="188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Nanda Sankaran, Stafford Smith, Brendon Ward, Nick Forbes-Smith</a:t>
            </a:r>
            <a:endParaRPr lang="en" sz="16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361953" y="3845903"/>
            <a:ext cx="6370200" cy="189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 2023, FOSS4G-Oceania, Auckland</a:t>
            </a: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A bit on the Workshop Aims...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31800" lvl="1" indent="-88900"/>
            <a:r>
              <a:rPr lang="en"/>
              <a:t> </a:t>
            </a:r>
            <a:r>
              <a:rPr lang="en" sz="2400"/>
              <a:t>Clone the </a:t>
            </a:r>
            <a:r>
              <a:rPr lang="en" err="1">
                <a:solidFill>
                  <a:schemeClr val="bg2"/>
                </a:solidFill>
                <a:highlight>
                  <a:srgbClr val="FFFFFF"/>
                </a:highlight>
                <a:latin typeface="Consolas"/>
              </a:rPr>
              <a:t>Terriajs</a:t>
            </a:r>
            <a:r>
              <a:rPr lang="en" sz="2400"/>
              <a:t> and </a:t>
            </a:r>
            <a:r>
              <a:rPr lang="en" err="1">
                <a:solidFill>
                  <a:schemeClr val="tx1"/>
                </a:solidFill>
                <a:highlight>
                  <a:srgbClr val="FFFFFF"/>
                </a:highlight>
                <a:latin typeface="Consolas"/>
              </a:rPr>
              <a:t>TerriaMap</a:t>
            </a:r>
            <a:r>
              <a:rPr lang="en" sz="2400"/>
              <a:t> git repositories to your local machine, setup the dev environment to run locally</a:t>
            </a:r>
            <a:endParaRPr lang="en-US"/>
          </a:p>
          <a:p>
            <a:pPr marL="431800" lvl="1" indent="-88900"/>
            <a:endParaRPr lang="en" sz="2400"/>
          </a:p>
          <a:p>
            <a:pPr marL="431800" lvl="1" indent="-88900"/>
            <a:r>
              <a:rPr lang="en" sz="2400"/>
              <a:t> Edit Config Files with </a:t>
            </a:r>
            <a:r>
              <a:rPr lang="en" sz="2400" err="1"/>
              <a:t>VSCode</a:t>
            </a:r>
            <a:r>
              <a:rPr lang="en" sz="2400"/>
              <a:t> or another code editor that you are comfortable with. </a:t>
            </a:r>
            <a:endParaRPr lang="en"/>
          </a:p>
          <a:p>
            <a:pPr marL="431800" lvl="1" indent="-88900"/>
            <a:endParaRPr lang="en" sz="2400"/>
          </a:p>
          <a:p>
            <a:pPr marL="431800" lvl="1" indent="-88900"/>
            <a:r>
              <a:rPr lang="en" sz="2400"/>
              <a:t> Add  links to your desired datasets (publicly available ones)</a:t>
            </a:r>
          </a:p>
          <a:p>
            <a:pPr marL="431800" lvl="1" indent="-88900"/>
            <a:endParaRPr lang="en" sz="2400"/>
          </a:p>
          <a:p>
            <a:pPr marL="431800" lvl="1" indent="-88900"/>
            <a:r>
              <a:rPr lang="en" sz="2400"/>
              <a:t>For advanced users, deploy to the web as a public map!</a:t>
            </a:r>
            <a:endParaRPr lang="en-US" sz="2400"/>
          </a:p>
          <a:p>
            <a:pPr marL="215900" indent="-63500"/>
            <a:endParaRPr lang="en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How do you feel? 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buNone/>
            </a:pPr>
            <a:r>
              <a:rPr lang="en" dirty="0"/>
              <a:t>That is going to be </a:t>
            </a:r>
            <a:r>
              <a:rPr lang="en" b="1" dirty="0"/>
              <a:t>too hard</a:t>
            </a:r>
          </a:p>
          <a:p>
            <a:pPr marL="0" lvl="0" indent="0" rtl="0">
              <a:spcBef>
                <a:spcPts val="0"/>
              </a:spcBef>
              <a:buNone/>
            </a:pPr>
            <a:endParaRPr b="1"/>
          </a:p>
          <a:p>
            <a:pPr marL="0" lvl="0" indent="457200" rtl="0">
              <a:spcBef>
                <a:spcPts val="0"/>
              </a:spcBef>
              <a:buNone/>
            </a:pPr>
            <a:r>
              <a:rPr lang="en" dirty="0"/>
              <a:t>That is going to be </a:t>
            </a:r>
            <a:r>
              <a:rPr lang="en" b="1" dirty="0"/>
              <a:t>too easy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" b="1" dirty="0">
              <a:solidFill>
                <a:schemeClr val="accent3"/>
              </a:solidFill>
            </a:endParaRPr>
          </a:p>
        </p:txBody>
      </p:sp>
      <p:pic>
        <p:nvPicPr>
          <p:cNvPr id="4" name="Graphic 3" descr="Sign language with solid fill">
            <a:extLst>
              <a:ext uri="{FF2B5EF4-FFF2-40B4-BE49-F238E27FC236}">
                <a16:creationId xmlns:a16="http://schemas.microsoft.com/office/drawing/2014/main" id="{28C7350D-8CB6-CA00-1C9F-BF9A9D1A0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7687" y="896069"/>
            <a:ext cx="2736730" cy="275829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Crucial URLs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lvl="0" indent="-63500" algn="ctr">
              <a:spcBef>
                <a:spcPts val="0"/>
              </a:spcBef>
              <a:buNone/>
            </a:pPr>
            <a:r>
              <a:rPr lang="en" sz="3000">
                <a:sym typeface="Bitter"/>
                <a:hlinkClick r:id="rId3"/>
              </a:rPr>
              <a:t>https://terria.io/</a:t>
            </a:r>
            <a:endParaRPr lang="en"/>
          </a:p>
          <a:p>
            <a:pPr marL="215900" indent="-63500" algn="ctr">
              <a:buNone/>
            </a:pPr>
            <a:endParaRPr lang="en" sz="3000"/>
          </a:p>
          <a:p>
            <a:pPr marL="215900" lvl="0" indent="-63500" algn="ctr">
              <a:spcBef>
                <a:spcPts val="0"/>
              </a:spcBef>
              <a:buNone/>
            </a:pPr>
            <a:r>
              <a:rPr lang="en" sz="3000"/>
              <a:t>https://docs.terria.io/guide/</a:t>
            </a:r>
            <a:endParaRPr lang="en"/>
          </a:p>
          <a:p>
            <a:pPr marL="215900" indent="-63500" algn="ctr">
              <a:buNone/>
            </a:pPr>
            <a:endParaRPr lang="en" sz="3000" b="1">
              <a:latin typeface="Bitter"/>
              <a:ea typeface="Bitter"/>
              <a:cs typeface="Bitter"/>
            </a:endParaRPr>
          </a:p>
          <a:p>
            <a:pPr marL="215900" indent="-63500" algn="ctr">
              <a:buNone/>
            </a:pPr>
            <a:r>
              <a:rPr lang="en" sz="3000">
                <a:sym typeface="Bitter"/>
              </a:rPr>
              <a:t>https://github.com/TerriaJS/</a:t>
            </a:r>
            <a:endParaRPr lang="en"/>
          </a:p>
          <a:p>
            <a:pPr marL="215900" indent="-63500" algn="ctr">
              <a:buNone/>
            </a:pPr>
            <a:endParaRPr lang="en" sz="3000" b="1">
              <a:latin typeface="Bitter"/>
              <a:ea typeface="Bitter"/>
              <a:cs typeface="Bitter"/>
            </a:endParaRPr>
          </a:p>
          <a:p>
            <a:pPr marL="215900" indent="-63500" algn="ctr">
              <a:buNone/>
            </a:pPr>
            <a:r>
              <a:rPr lang="en" sz="3000"/>
              <a:t>https://docs.terria.io/guide/contributing/development-environment/</a:t>
            </a:r>
            <a:br>
              <a:rPr lang="en" sz="3000" b="1">
                <a:latin typeface="Bitter"/>
                <a:ea typeface="Bitter"/>
                <a:cs typeface="Bitter"/>
              </a:rPr>
            </a:br>
            <a:br>
              <a:rPr lang="en" sz="3000" b="1">
                <a:latin typeface="Bitter"/>
                <a:ea typeface="Bitter"/>
                <a:cs typeface="Bitter"/>
              </a:rPr>
            </a:br>
            <a:endParaRPr lang="en" sz="3000" b="1">
              <a:latin typeface="Bitter"/>
              <a:ea typeface="Bitter"/>
              <a:cs typeface="Bitter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8:15  -  8:45</a:t>
            </a:r>
            <a:r>
              <a:rPr lang="en" dirty="0"/>
              <a:t>     Overview of Terria</a:t>
            </a:r>
            <a:endParaRPr lang="en" b="1" dirty="0" err="1"/>
          </a:p>
          <a:p>
            <a:pPr marL="0" indent="0">
              <a:buNone/>
            </a:pPr>
            <a:r>
              <a:rPr lang="en" b="1" dirty="0"/>
              <a:t>8:45  -  9:15</a:t>
            </a:r>
            <a:r>
              <a:rPr lang="en" dirty="0"/>
              <a:t>     Examples together on screen</a:t>
            </a:r>
          </a:p>
          <a:p>
            <a:pPr marL="0" indent="-69850">
              <a:buSzPct val="45833"/>
              <a:buNone/>
            </a:pPr>
            <a:r>
              <a:rPr lang="en" b="1" dirty="0"/>
              <a:t>9:15  -  9:45</a:t>
            </a:r>
            <a:r>
              <a:rPr lang="en" dirty="0"/>
              <a:t>     Development Environment and get running locally</a:t>
            </a:r>
            <a:br>
              <a:rPr lang="en" b="1" dirty="0"/>
            </a:br>
            <a:endParaRPr lang="en" dirty="0"/>
          </a:p>
          <a:p>
            <a:pPr marL="0" indent="-69850">
              <a:buNone/>
            </a:pPr>
            <a:r>
              <a:rPr lang="en" sz="1600" b="1" dirty="0"/>
              <a:t>- </a:t>
            </a:r>
            <a:r>
              <a:rPr lang="en" sz="1600" dirty="0"/>
              <a:t>break -</a:t>
            </a:r>
            <a:r>
              <a:rPr lang="en" dirty="0"/>
              <a:t> </a:t>
            </a:r>
            <a:endParaRPr lang="en"/>
          </a:p>
          <a:p>
            <a:pPr marL="0" indent="0">
              <a:buNone/>
            </a:pPr>
            <a:endParaRPr lang="en" b="1" dirty="0"/>
          </a:p>
          <a:p>
            <a:pPr marL="0" indent="0">
              <a:buNone/>
            </a:pPr>
            <a:r>
              <a:rPr lang="en" b="1" dirty="0"/>
              <a:t>10:00  -  10:30</a:t>
            </a:r>
            <a:r>
              <a:rPr lang="en" dirty="0"/>
              <a:t>     </a:t>
            </a:r>
            <a:r>
              <a:rPr lang="en" dirty="0" err="1"/>
              <a:t>Customising</a:t>
            </a:r>
            <a:r>
              <a:rPr lang="en" dirty="0"/>
              <a:t> the look </a:t>
            </a:r>
            <a:endParaRPr lang="en"/>
          </a:p>
          <a:p>
            <a:pPr marL="0" indent="0">
              <a:buNone/>
            </a:pPr>
            <a:r>
              <a:rPr lang="en" b="1" dirty="0"/>
              <a:t>10:30  -  11:15</a:t>
            </a:r>
            <a:r>
              <a:rPr lang="en" dirty="0"/>
              <a:t>     Building your catalog</a:t>
            </a:r>
          </a:p>
          <a:p>
            <a:pPr marL="0" indent="0">
              <a:buNone/>
            </a:pPr>
            <a:r>
              <a:rPr lang="en" b="1" dirty="0"/>
              <a:t>11:15  -  12:00</a:t>
            </a:r>
            <a:r>
              <a:rPr lang="en" dirty="0"/>
              <a:t>     Deploying and testing</a:t>
            </a:r>
          </a:p>
          <a:p>
            <a:pPr marL="1828800" lvl="0" indent="457200" rtl="0">
              <a:spcBef>
                <a:spcPts val="0"/>
              </a:spcBef>
              <a:buNone/>
            </a:pPr>
            <a:endParaRPr lang="en" sz="1600" dirty="0"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Schedule</a:t>
            </a:r>
          </a:p>
        </p:txBody>
      </p:sp>
      <p:pic>
        <p:nvPicPr>
          <p:cNvPr id="2" name="Graphic 1" descr="Coffee with solid fill">
            <a:extLst>
              <a:ext uri="{FF2B5EF4-FFF2-40B4-BE49-F238E27FC236}">
                <a16:creationId xmlns:a16="http://schemas.microsoft.com/office/drawing/2014/main" id="{6B6BDDC5-6BDE-AB6E-5698-E79C439D2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300" y="2374323"/>
            <a:ext cx="615662" cy="61566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60003" y="2571750"/>
            <a:ext cx="7477200" cy="22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/>
            <a:r>
              <a:rPr lang="en" dirty="0"/>
              <a:t>What is Terria?</a:t>
            </a:r>
            <a:endParaRPr lang="en-US" dirty="0"/>
          </a:p>
          <a:p>
            <a:pPr marL="215900" lvl="0" indent="-6350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Find, show and tell</a:t>
            </a:r>
          </a:p>
          <a:p>
            <a:pPr marL="215900" indent="-63500"/>
            <a:endParaRPr lang="en-US" sz="2400" b="0">
              <a:solidFill>
                <a:srgbClr val="FFFFFF"/>
              </a:solidFill>
            </a:endParaRPr>
          </a:p>
        </p:txBody>
      </p:sp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2AF596C4-16ED-6518-56B6-E604B8CA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446" y="1229856"/>
            <a:ext cx="3671888" cy="326827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80530" y="56609"/>
            <a:ext cx="8229600" cy="16691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r>
              <a:rPr lang="en" dirty="0"/>
              <a:t>Open source framework to build </a:t>
            </a:r>
            <a:r>
              <a:rPr lang="en" sz="2800" i="1" dirty="0"/>
              <a:t>Federated Spatial Data Explorers/ </a:t>
            </a:r>
            <a:br>
              <a:rPr lang="en" sz="2800" i="1" dirty="0"/>
            </a:br>
            <a:r>
              <a:rPr lang="en" sz="2800" i="1" dirty="0"/>
              <a:t>Geospatial Catalog Explorers</a:t>
            </a:r>
            <a:endParaRPr lang="en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37523-6634-C68F-54A5-4AB51683622C}"/>
              </a:ext>
            </a:extLst>
          </p:cNvPr>
          <p:cNvSpPr txBox="1"/>
          <p:nvPr/>
        </p:nvSpPr>
        <p:spPr>
          <a:xfrm>
            <a:off x="576695" y="1849582"/>
            <a:ext cx="761393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AU" sz="2000" kern="1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 web based spatial data viewer!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Great for bringing together datasets already on the web</a:t>
            </a:r>
            <a:endParaRPr lang="en-AU" sz="20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AU" sz="2000" kern="1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Not a full blown GIS: "we don’t do analytics"</a:t>
            </a:r>
          </a:p>
          <a:p>
            <a:pPr marL="171450" indent="-171450">
              <a:buFont typeface="Arial"/>
              <a:buChar char="•"/>
            </a:pPr>
            <a:r>
              <a:rPr lang="en-AU" sz="2000" kern="1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Open source</a:t>
            </a:r>
          </a:p>
          <a:p>
            <a:pPr marL="171450" indent="-171450">
              <a:buFont typeface="Arial"/>
              <a:buChar char="•"/>
            </a:pPr>
            <a:r>
              <a:rPr lang="en-AU" sz="2000" kern="1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Lots of the hard work already done</a:t>
            </a:r>
          </a:p>
          <a:p>
            <a:pPr marL="171450" indent="-171450">
              <a:buFont typeface="Arial"/>
              <a:buChar char="•"/>
            </a:pPr>
            <a:endParaRPr lang="en-AU" sz="20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resized NationalMap.JPG">
            <a:extLst>
              <a:ext uri="{FF2B5EF4-FFF2-40B4-BE49-F238E27FC236}">
                <a16:creationId xmlns:a16="http://schemas.microsoft.com/office/drawing/2014/main" id="{AD7333A3-33E4-3DE7-59A4-3133C73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99" y="3593524"/>
            <a:ext cx="2743198" cy="1299480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948CD8F8-906B-36B6-E5D7-D0577961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980" y="3602204"/>
            <a:ext cx="2743199" cy="1306860"/>
          </a:xfrm>
          <a:prstGeom prst="rect">
            <a:avLst/>
          </a:prstGeom>
        </p:spPr>
      </p:pic>
      <p:pic>
        <p:nvPicPr>
          <p:cNvPr id="5" name="Picture 4" descr="PacificMap.PNG">
            <a:extLst>
              <a:ext uri="{FF2B5EF4-FFF2-40B4-BE49-F238E27FC236}">
                <a16:creationId xmlns:a16="http://schemas.microsoft.com/office/drawing/2014/main" id="{6EF7F7DD-B66F-5A84-3EE1-785F99DE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3" y="3592328"/>
            <a:ext cx="2743199" cy="132661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80530" y="56609"/>
            <a:ext cx="8229600" cy="16691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r>
              <a:rPr lang="en" dirty="0"/>
              <a:t>Open source framework to build </a:t>
            </a:r>
            <a:r>
              <a:rPr lang="en" sz="2800" i="1" dirty="0"/>
              <a:t>Federated Spatial Data Explorers/ </a:t>
            </a:r>
            <a:br>
              <a:rPr lang="en" sz="2800" i="1" dirty="0"/>
            </a:br>
            <a:r>
              <a:rPr lang="en" sz="2800" i="1" dirty="0"/>
              <a:t>Geospatial Catalog Explorers</a:t>
            </a:r>
            <a:endParaRPr lang="en" sz="280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0A9F15-F88D-CE11-C72D-E3497DD7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" y="2318270"/>
            <a:ext cx="3664324" cy="299466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3EB6FE-54A6-4766-1249-7A453AE5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694" y="1921034"/>
            <a:ext cx="4034118" cy="3197469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614517F7-990D-402F-25C3-A34F2613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11" y="1327218"/>
            <a:ext cx="3886200" cy="30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310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08">
            <a:extLst>
              <a:ext uri="{FF2B5EF4-FFF2-40B4-BE49-F238E27FC236}">
                <a16:creationId xmlns:a16="http://schemas.microsoft.com/office/drawing/2014/main" id="{379AE38D-DDC7-258B-E39C-BECDBD931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706" y="115058"/>
            <a:ext cx="8229600" cy="87688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History- National Map Project!</a:t>
            </a:r>
            <a:endParaRPr lang="en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9892D-8E4E-CEF2-031C-AE50C6FE046E}"/>
              </a:ext>
            </a:extLst>
          </p:cNvPr>
          <p:cNvSpPr txBox="1"/>
          <p:nvPr/>
        </p:nvSpPr>
        <p:spPr>
          <a:xfrm>
            <a:off x="63645" y="953366"/>
            <a:ext cx="3554990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82E41"/>
                </a:solidFill>
                <a:latin typeface="Source Sans Pro"/>
                <a:ea typeface="Source Sans Pro"/>
              </a:rPr>
              <a:t>NationalMap</a:t>
            </a:r>
            <a:r>
              <a:rPr lang="en-US" dirty="0">
                <a:solidFill>
                  <a:srgbClr val="082E41"/>
                </a:solidFill>
                <a:latin typeface="Source Sans Pro"/>
                <a:ea typeface="Source Sans Pro"/>
              </a:rPr>
              <a:t>...</a:t>
            </a:r>
          </a:p>
          <a:p>
            <a:endParaRPr lang="en-US" dirty="0">
              <a:solidFill>
                <a:srgbClr val="082E41"/>
              </a:solidFill>
              <a:latin typeface="Source Sans Pro"/>
              <a:ea typeface="Source Sans Pro"/>
            </a:endParaRPr>
          </a:p>
          <a:p>
            <a:r>
              <a:rPr lang="en-US" dirty="0">
                <a:solidFill>
                  <a:srgbClr val="082E41"/>
                </a:solidFill>
                <a:latin typeface="Source Sans Pro"/>
                <a:ea typeface="Source Sans Pro"/>
              </a:rPr>
              <a:t>Provides easy access to over 13,000 datasets for use by government, business and the public</a:t>
            </a:r>
            <a:endParaRPr lang="en-US"/>
          </a:p>
          <a:p>
            <a:pPr>
              <a:buChar char="•"/>
            </a:pPr>
            <a:endParaRPr lang="en-US" dirty="0">
              <a:solidFill>
                <a:srgbClr val="082E41"/>
              </a:solidFill>
              <a:latin typeface="Source Sans Pro"/>
              <a:ea typeface="Source Sans Pro"/>
            </a:endParaRPr>
          </a:p>
          <a:p>
            <a:r>
              <a:rPr lang="en-US" dirty="0">
                <a:solidFill>
                  <a:srgbClr val="082E41"/>
                </a:solidFill>
                <a:latin typeface="Source Sans Pro"/>
                <a:ea typeface="Source Sans Pro"/>
              </a:rPr>
              <a:t>Allows federal, state and local government bodies to make their data open and available</a:t>
            </a:r>
            <a:endParaRPr lang="en-US" dirty="0"/>
          </a:p>
          <a:p>
            <a:endParaRPr lang="en-US" dirty="0">
              <a:solidFill>
                <a:srgbClr val="082E41"/>
              </a:solidFill>
              <a:latin typeface="Source Sans Pro"/>
              <a:ea typeface="Source Sans Pro"/>
            </a:endParaRPr>
          </a:p>
          <a:p>
            <a:r>
              <a:rPr lang="en-US" dirty="0">
                <a:solidFill>
                  <a:srgbClr val="082E41"/>
                </a:solidFill>
                <a:latin typeface="Source Sans Pro"/>
                <a:ea typeface="Source Sans Pro"/>
              </a:rPr>
              <a:t>Most of the data is accessed directly from the government department or agency that owns and manages the data, so you are getting the data straight from the source.</a:t>
            </a:r>
          </a:p>
          <a:p>
            <a:endParaRPr lang="en-US" dirty="0">
              <a:solidFill>
                <a:srgbClr val="082E41"/>
              </a:solidFill>
              <a:latin typeface="Source Sans Pro"/>
              <a:ea typeface="Source Sans Pro"/>
            </a:endParaRPr>
          </a:p>
          <a:p>
            <a:r>
              <a:rPr lang="en-US" dirty="0">
                <a:solidFill>
                  <a:srgbClr val="082E41"/>
                </a:solidFill>
                <a:latin typeface="Source Sans Pro"/>
                <a:ea typeface="Source Sans Pro"/>
              </a:rPr>
              <a:t>That’s 'Federation' we don’t make a copy of the data, we just bring it in direct from the source.</a:t>
            </a:r>
          </a:p>
        </p:txBody>
      </p:sp>
      <p:pic>
        <p:nvPicPr>
          <p:cNvPr id="2" name="Picture 1" descr="A map of australia with many roads&#10;&#10;Description automatically generated">
            <a:extLst>
              <a:ext uri="{FF2B5EF4-FFF2-40B4-BE49-F238E27FC236}">
                <a16:creationId xmlns:a16="http://schemas.microsoft.com/office/drawing/2014/main" id="{CEED8C9E-E551-C518-0E3B-1E4A49C1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002" y="1092344"/>
            <a:ext cx="5405871" cy="30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7414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Many Different Terria Maps...</a:t>
            </a:r>
            <a:endParaRPr lang="en-US" dirty="0"/>
          </a:p>
        </p:txBody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90894" y="1152475"/>
            <a:ext cx="8755923" cy="34034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>
              <a:buNone/>
            </a:pPr>
            <a:r>
              <a:rPr lang="en" dirty="0">
                <a:solidFill>
                  <a:schemeClr val="tx1"/>
                </a:solidFill>
              </a:rPr>
              <a:t>Same code – many different maps!</a:t>
            </a:r>
          </a:p>
          <a:p>
            <a:pPr marL="215900" indent="-63500">
              <a:buNone/>
            </a:pPr>
            <a:endParaRPr lang="en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r>
              <a:rPr lang="en" dirty="0">
                <a:solidFill>
                  <a:schemeClr val="tx1"/>
                </a:solidFill>
              </a:rPr>
              <a:t>Map theme, config, and catalog specified in </a:t>
            </a:r>
            <a:r>
              <a:rPr lang="en" err="1">
                <a:solidFill>
                  <a:schemeClr val="tx1"/>
                </a:solidFill>
              </a:rPr>
              <a:t>json</a:t>
            </a:r>
            <a:r>
              <a:rPr lang="en" dirty="0">
                <a:solidFill>
                  <a:schemeClr val="tx1"/>
                </a:solidFill>
              </a:rPr>
              <a:t> files!</a:t>
            </a:r>
          </a:p>
          <a:p>
            <a:pPr marL="215900" indent="-63500">
              <a:buNone/>
            </a:pPr>
            <a:endParaRPr lang="en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r>
              <a:rPr lang="en" sz="3600">
                <a:solidFill>
                  <a:schemeClr val="tx1"/>
                </a:solidFill>
              </a:rPr>
              <a:t>See </a:t>
            </a:r>
            <a:r>
              <a:rPr lang="en" sz="3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https://terria.io/applications</a:t>
            </a:r>
            <a:r>
              <a:rPr lang="en" sz="3600" dirty="0">
                <a:solidFill>
                  <a:schemeClr val="tx1"/>
                </a:solidFill>
              </a:rPr>
              <a:t> </a:t>
            </a:r>
          </a:p>
          <a:p>
            <a:pPr marL="215900" indent="-63500">
              <a:buNone/>
            </a:pPr>
            <a:endParaRPr lang="en" dirty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en" i="1" dirty="0">
                <a:solidFill>
                  <a:schemeClr val="tx1"/>
                </a:solidFill>
              </a:rPr>
              <a:t>National Map, NSW Spatial Digital Twin, QLD Spatial Digital Twin, Digital Twin Victoria, Digital Earth Australia, Digital Earth Africa, Pacific Map, National Drought Map, </a:t>
            </a:r>
            <a:r>
              <a:rPr lang="en" i="1" err="1">
                <a:solidFill>
                  <a:schemeClr val="tx1"/>
                </a:solidFill>
              </a:rPr>
              <a:t>GeoGlam</a:t>
            </a:r>
            <a:r>
              <a:rPr lang="en" i="1" dirty="0">
                <a:solidFill>
                  <a:schemeClr val="tx1"/>
                </a:solidFill>
              </a:rPr>
              <a:t> Rangelands and Pasture Productivity, </a:t>
            </a:r>
            <a:r>
              <a:rPr lang="en" i="1" err="1">
                <a:solidFill>
                  <a:schemeClr val="tx1"/>
                </a:solidFill>
              </a:rPr>
              <a:t>etc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err="1">
                <a:solidFill>
                  <a:schemeClr val="tx1"/>
                </a:solidFill>
              </a:rPr>
              <a:t>etc</a:t>
            </a:r>
            <a:r>
              <a:rPr lang="en" i="1" dirty="0">
                <a:solidFill>
                  <a:schemeClr val="tx1"/>
                </a:solidFill>
              </a:rPr>
              <a:t>! </a:t>
            </a:r>
          </a:p>
          <a:p>
            <a:pPr marL="215900" indent="-63500">
              <a:buNone/>
            </a:pPr>
            <a:endParaRPr lang="en" dirty="0"/>
          </a:p>
          <a:p>
            <a:pPr marL="0" indent="0" algn="ctr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2443374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Example </a:t>
            </a:r>
            <a:r>
              <a:rPr lang="en" dirty="0" err="1"/>
              <a:t>Sharelinks</a:t>
            </a:r>
            <a:r>
              <a:rPr lang="en" dirty="0"/>
              <a:t> / Stories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8A5A7-00C3-6C9E-EE12-068FA2BA6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317112" cy="3382073"/>
          </a:xfrm>
        </p:spPr>
        <p:txBody>
          <a:bodyPr/>
          <a:lstStyle/>
          <a:p>
            <a:pPr marL="152400" indent="0">
              <a:buNone/>
            </a:pPr>
            <a:r>
              <a:rPr lang="en-US" sz="2000" b="1" dirty="0"/>
              <a:t>DEA has put together some great stories</a:t>
            </a:r>
          </a:p>
          <a:p>
            <a:pPr marL="152400" indent="0">
              <a:buNone/>
            </a:pPr>
            <a:r>
              <a:rPr lang="en-US" sz="2000" dirty="0">
                <a:hlinkClick r:id="rId3"/>
              </a:rPr>
              <a:t>https://maps.dea.ga.gov.au/#share=s-DEACoastlines&amp;playStory=1</a:t>
            </a:r>
            <a:endParaRPr lang="en-US"/>
          </a:p>
          <a:p>
            <a:pPr marL="152400" indent="0">
              <a:buNone/>
            </a:pPr>
            <a:endParaRPr lang="en-US" sz="2000" dirty="0"/>
          </a:p>
          <a:p>
            <a:pPr marL="152400" indent="0">
              <a:buNone/>
            </a:pPr>
            <a:r>
              <a:rPr lang="en-US" sz="2000" dirty="0">
                <a:hlinkClick r:id="rId4"/>
              </a:rPr>
              <a:t>https://maps.dea.ga.gov.au/story/DEALandCover</a:t>
            </a:r>
            <a:endParaRPr lang="en-US" sz="2000"/>
          </a:p>
          <a:p>
            <a:pPr marL="152400" indent="0">
              <a:buNone/>
            </a:pPr>
            <a:endParaRPr lang="en-US" sz="2000" dirty="0"/>
          </a:p>
          <a:p>
            <a:pPr marL="152400" indent="0">
              <a:buNone/>
            </a:pPr>
            <a:r>
              <a:rPr lang="en-US" sz="2000" b="1" dirty="0"/>
              <a:t>Some great ones in Victoria – try on your phone!</a:t>
            </a:r>
            <a:endParaRPr lang="en-US" b="1" dirty="0"/>
          </a:p>
          <a:p>
            <a:pPr marL="152400" indent="0">
              <a:buNone/>
            </a:pPr>
            <a:r>
              <a:rPr lang="en-US" sz="2000" dirty="0">
                <a:solidFill>
                  <a:srgbClr val="000000"/>
                </a:solidFill>
                <a:hlinkClick r:id="rId5"/>
              </a:rPr>
              <a:t>https://www.land.vic.gov.au/maps-and-spatial/digital-twin-victoria/dtv-platform</a:t>
            </a:r>
            <a:endParaRPr lang="en-US"/>
          </a:p>
          <a:p>
            <a:pPr marL="15240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And </a:t>
            </a:r>
            <a:r>
              <a:rPr lang="en-US" sz="2000" b="1" dirty="0" err="1">
                <a:solidFill>
                  <a:srgbClr val="000000"/>
                </a:solidFill>
              </a:rPr>
              <a:t>heres</a:t>
            </a:r>
            <a:r>
              <a:rPr lang="en-US" sz="2000" b="1" dirty="0">
                <a:solidFill>
                  <a:srgbClr val="000000"/>
                </a:solidFill>
              </a:rPr>
              <a:t> a basic one I made with some land management datasets</a:t>
            </a:r>
            <a:endParaRPr lang="en-US" sz="20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r>
              <a:rPr lang="en-US" sz="2000" dirty="0">
                <a:solidFill>
                  <a:srgbClr val="000000"/>
                </a:solidFill>
                <a:hlinkClick r:id="rId6"/>
              </a:rPr>
              <a:t>https://maps.dea.ga.gov.au/#share=s-9EgwTPejOLv8Ee35wlyr5mWfHE0</a:t>
            </a:r>
            <a:endParaRPr lang="en-US"/>
          </a:p>
          <a:p>
            <a:pPr marL="15240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15240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215900" indent="-63500">
              <a:buNone/>
            </a:pPr>
            <a:endParaRPr lang="en-US" sz="2000" u="sng" dirty="0">
              <a:solidFill>
                <a:srgbClr val="0563C1"/>
              </a:solidFill>
            </a:endParaRPr>
          </a:p>
          <a:p>
            <a:pPr marL="215900" indent="-63500">
              <a:buNone/>
            </a:pPr>
            <a:endParaRPr lang="en-US" sz="1100" u="sng" dirty="0">
              <a:solidFill>
                <a:srgbClr val="0563C1"/>
              </a:solidFill>
            </a:endParaRPr>
          </a:p>
          <a:p>
            <a:pPr marL="152400" indent="0">
              <a:buNone/>
            </a:pPr>
            <a:endParaRPr lang="en-US" sz="1800" dirty="0"/>
          </a:p>
          <a:p>
            <a:pPr marL="152400" indent="0">
              <a:buNone/>
            </a:pPr>
            <a:endParaRPr lang="en-US" sz="1800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215900" indent="-635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7723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60003" y="2571750"/>
            <a:ext cx="7477200" cy="2232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16000" marR="0" lvl="0" indent="-216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Before we start</a:t>
            </a:r>
          </a:p>
          <a:p>
            <a:pPr marL="0" marR="0" lvl="1" indent="0" algn="l" rtl="0">
              <a:lnSpc>
                <a:spcPct val="6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"/>
              <a:t>Introductions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FCF426-115E-4B0F-EA6E-1ED4067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10" y="1287173"/>
            <a:ext cx="4977246" cy="281593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03">
            <a:extLst>
              <a:ext uri="{FF2B5EF4-FFF2-40B4-BE49-F238E27FC236}">
                <a16:creationId xmlns:a16="http://schemas.microsoft.com/office/drawing/2014/main" id="{A2CAD11D-D3A4-BB19-0988-A9BDA2CEC5C0}"/>
              </a:ext>
            </a:extLst>
          </p:cNvPr>
          <p:cNvSpPr txBox="1">
            <a:spLocks/>
          </p:cNvSpPr>
          <p:nvPr/>
        </p:nvSpPr>
        <p:spPr>
          <a:xfrm>
            <a:off x="505909" y="2867025"/>
            <a:ext cx="7477200" cy="22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16000" marR="0" lvl="0" indent="-63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850"/>
              </a:spcAft>
              <a:buClr>
                <a:schemeClr val="lt1"/>
              </a:buClr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15900" indent="-63500"/>
            <a:r>
              <a:rPr lang="en" dirty="0" err="1"/>
              <a:t>Practise</a:t>
            </a:r>
            <a:r>
              <a:rPr lang="en" dirty="0"/>
              <a:t>!</a:t>
            </a:r>
            <a:endParaRPr lang="en-US" dirty="0" err="1"/>
          </a:p>
          <a:p>
            <a:pPr marL="215900" indent="-63500"/>
            <a:r>
              <a:rPr lang="en" sz="2400" dirty="0">
                <a:solidFill>
                  <a:srgbClr val="FFFFFF"/>
                </a:solidFill>
              </a:rPr>
              <a:t>Lets run through some </a:t>
            </a:r>
          </a:p>
          <a:p>
            <a:pPr marL="215900" indent="-63500"/>
            <a:r>
              <a:rPr lang="en" sz="2400" dirty="0">
                <a:solidFill>
                  <a:srgbClr val="FFFFFF"/>
                </a:solidFill>
              </a:rPr>
              <a:t>basic Terria stuff</a:t>
            </a:r>
            <a:endParaRPr lang="en" dirty="0"/>
          </a:p>
          <a:p>
            <a:pPr marL="215900" indent="-63500"/>
            <a:endParaRPr lang="en-US" sz="2400" b="0">
              <a:solidFill>
                <a:srgbClr val="FFFFFF"/>
              </a:solidFill>
            </a:endParaRPr>
          </a:p>
        </p:txBody>
      </p:sp>
      <p:pic>
        <p:nvPicPr>
          <p:cNvPr id="2" name="Picture 1" descr="A map of australia with blue and red lines&#10;&#10;Description automatically generated">
            <a:extLst>
              <a:ext uri="{FF2B5EF4-FFF2-40B4-BE49-F238E27FC236}">
                <a16:creationId xmlns:a16="http://schemas.microsoft.com/office/drawing/2014/main" id="{64779DAE-E6B9-785A-0011-F722F641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48" y="1924514"/>
            <a:ext cx="3860986" cy="23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21375" y="1950"/>
            <a:ext cx="9122700" cy="5108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						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Exercise1: nationalmap.gov.au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72583-EB53-4817-DD31-BB5907F1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6419" cy="3416400"/>
          </a:xfrm>
        </p:spPr>
        <p:txBody>
          <a:bodyPr/>
          <a:lstStyle/>
          <a:p>
            <a:pPr marL="215900" indent="-63500"/>
            <a:r>
              <a:rPr lang="en-US"/>
              <a:t>Open</a:t>
            </a:r>
          </a:p>
          <a:p>
            <a:pPr marL="152400" indent="0">
              <a:buNone/>
            </a:pPr>
            <a:r>
              <a:rPr lang="en-US" dirty="0">
                <a:hlinkClick r:id="rId3"/>
              </a:rPr>
              <a:t>https://nationalmap.gov.au/</a:t>
            </a:r>
            <a:endParaRPr lang="en-US" dirty="0"/>
          </a:p>
          <a:p>
            <a:pPr marL="215900" indent="-63500"/>
            <a:endParaRPr lang="en-US" dirty="0"/>
          </a:p>
          <a:p>
            <a:pPr marL="215900" indent="-63500"/>
            <a:r>
              <a:rPr lang="en-US"/>
              <a:t>'Explore Map Data'</a:t>
            </a:r>
          </a:p>
          <a:p>
            <a:pPr marL="215900" indent="-63500"/>
            <a:endParaRPr lang="en-US" dirty="0"/>
          </a:p>
          <a:p>
            <a:pPr marL="215900" indent="-63500"/>
            <a:r>
              <a:rPr lang="en-US" dirty="0"/>
              <a:t>Add a couple of datasets you find interesting for Australia</a:t>
            </a:r>
          </a:p>
          <a:p>
            <a:pPr marL="215900" indent="-63500"/>
            <a:endParaRPr lang="en-US" dirty="0"/>
          </a:p>
          <a:p>
            <a:pPr marL="215900" indent="-63500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946472-5D7D-C777-8866-CE82D599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82" y="1457132"/>
            <a:ext cx="4713143" cy="285701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21375" y="1950"/>
            <a:ext cx="9122700" cy="5108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						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</a:rPr>
              <a:t>Exercise2: Add publicly available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72583-EB53-4817-DD31-BB5907F1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97" y="1152475"/>
            <a:ext cx="4928314" cy="3416400"/>
          </a:xfrm>
        </p:spPr>
        <p:txBody>
          <a:bodyPr/>
          <a:lstStyle/>
          <a:p>
            <a:pPr marL="215900" indent="-63500"/>
            <a:r>
              <a:rPr lang="en-US" sz="2000">
                <a:latin typeface="Arial"/>
                <a:cs typeface="Arial"/>
              </a:rPr>
              <a:t>Start a new map at </a:t>
            </a:r>
            <a:r>
              <a:rPr lang="en-US" sz="2000" dirty="0">
                <a:hlinkClick r:id="rId3"/>
              </a:rPr>
              <a:t>https://nationalmap.gov.au/</a:t>
            </a:r>
            <a:endParaRPr lang="en-US" sz="2000" dirty="0">
              <a:latin typeface="Arial"/>
              <a:cs typeface="Arial"/>
            </a:endParaRPr>
          </a:p>
          <a:p>
            <a:pPr marL="215900" indent="-63500"/>
            <a:endParaRPr lang="en-US" sz="2000" dirty="0"/>
          </a:p>
          <a:p>
            <a:pPr marL="215900" indent="-63500"/>
            <a:r>
              <a:rPr lang="en-US" sz="2000" dirty="0">
                <a:latin typeface="Arial"/>
                <a:cs typeface="Arial"/>
              </a:rPr>
              <a:t>Pan to Auckland</a:t>
            </a:r>
            <a:endParaRPr lang="en-US" sz="2000" dirty="0"/>
          </a:p>
          <a:p>
            <a:pPr marL="215900" indent="-63500"/>
            <a:endParaRPr lang="en-US" sz="2000" dirty="0">
              <a:latin typeface="Arial"/>
              <a:cs typeface="Arial"/>
            </a:endParaRPr>
          </a:p>
          <a:p>
            <a:pPr marL="215900" indent="-63500"/>
            <a:r>
              <a:rPr lang="en-US" sz="2000" dirty="0">
                <a:latin typeface="Arial"/>
                <a:cs typeface="Arial"/>
              </a:rPr>
              <a:t>Go to </a:t>
            </a:r>
            <a:r>
              <a:rPr lang="en-US" sz="2000" dirty="0">
                <a:solidFill>
                  <a:srgbClr val="00313C"/>
                </a:solidFill>
                <a:latin typeface="Arial"/>
                <a:cs typeface="Arial"/>
                <a:hlinkClick r:id="rId4"/>
              </a:rPr>
              <a:t>https://data.linz.govt.nz/data/</a:t>
            </a:r>
            <a:r>
              <a:rPr lang="en-US" sz="2000" dirty="0">
                <a:latin typeface="Arial"/>
                <a:cs typeface="Arial"/>
              </a:rPr>
              <a:t> and find a good WMS to add</a:t>
            </a:r>
          </a:p>
          <a:p>
            <a:pPr marL="215900" indent="-63500"/>
            <a:endParaRPr lang="en-US" sz="2000" dirty="0">
              <a:latin typeface="Arial"/>
              <a:cs typeface="Arial"/>
            </a:endParaRPr>
          </a:p>
          <a:p>
            <a:pPr marL="215900" indent="-63500"/>
            <a:r>
              <a:rPr lang="en-US" sz="2000" dirty="0">
                <a:latin typeface="Arial"/>
                <a:cs typeface="Arial"/>
              </a:rPr>
              <a:t>Download some data as a shapefile, try drag and drop</a:t>
            </a:r>
          </a:p>
          <a:p>
            <a:pPr marL="215900" indent="-63500"/>
            <a:endParaRPr lang="en-US" sz="2000" dirty="0"/>
          </a:p>
          <a:p>
            <a:pPr marL="215900" indent="-63500"/>
            <a:endParaRPr lang="en-US" sz="2000" dirty="0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B9557091-8726-C684-29CB-39CED4FA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750" y="1226454"/>
            <a:ext cx="3671888" cy="3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6270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21375" y="1950"/>
            <a:ext cx="9122700" cy="5108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						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Exercise3: 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72583-EB53-4817-DD31-BB5907F17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63500"/>
            <a:r>
              <a:rPr lang="en-US" dirty="0">
                <a:latin typeface="Arial"/>
                <a:cs typeface="Arial"/>
              </a:rPr>
              <a:t>Share the map with a </a:t>
            </a:r>
            <a:r>
              <a:rPr lang="en-US" dirty="0" err="1">
                <a:latin typeface="Arial"/>
                <a:cs typeface="Arial"/>
              </a:rPr>
              <a:t>sharelink</a:t>
            </a:r>
          </a:p>
          <a:p>
            <a:pPr marL="215900" indent="-63500"/>
            <a:r>
              <a:rPr lang="en-US" dirty="0">
                <a:latin typeface="Arial"/>
                <a:cs typeface="Arial"/>
              </a:rPr>
              <a:t>Create a basic story</a:t>
            </a:r>
          </a:p>
          <a:p>
            <a:pPr marL="215900" indent="-63500"/>
            <a:endParaRPr lang="en-US" dirty="0">
              <a:latin typeface="Arial"/>
              <a:cs typeface="Arial"/>
            </a:endParaRPr>
          </a:p>
          <a:p>
            <a:pPr marL="215900" indent="-63500"/>
            <a:endParaRPr lang="en-US" dirty="0"/>
          </a:p>
          <a:p>
            <a:pPr marL="215900" indent="-635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69673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Exercise 4: Self hosted data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>
              <a:buNone/>
            </a:pPr>
            <a:r>
              <a:rPr lang="en" dirty="0"/>
              <a:t>Create a vector dataset at </a:t>
            </a:r>
            <a:r>
              <a:rPr lang="en" dirty="0">
                <a:hlinkClick r:id="rId3"/>
              </a:rPr>
              <a:t>http://geojson.io</a:t>
            </a:r>
            <a:endParaRPr lang="en-US"/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dirty="0"/>
              <a:t>Copy the </a:t>
            </a:r>
            <a:r>
              <a:rPr lang="en" dirty="0" err="1"/>
              <a:t>geojson</a:t>
            </a:r>
            <a:r>
              <a:rPr lang="en" dirty="0"/>
              <a:t> code</a:t>
            </a:r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dirty="0"/>
              <a:t>Self host at </a:t>
            </a:r>
            <a:r>
              <a:rPr lang="en" dirty="0">
                <a:hlinkClick r:id="rId4"/>
              </a:rPr>
              <a:t>https://gist.github.com</a:t>
            </a:r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dirty="0"/>
              <a:t>Add this to your map</a:t>
            </a:r>
          </a:p>
          <a:p>
            <a:pPr marL="495300" indent="-342900">
              <a:buFont typeface="Calibri"/>
              <a:buChar char="-"/>
            </a:pPr>
            <a:r>
              <a:rPr lang="en" dirty="0"/>
              <a:t>Copy the </a:t>
            </a:r>
            <a:r>
              <a:rPr lang="en" b="1" dirty="0"/>
              <a:t>raw </a:t>
            </a:r>
            <a:r>
              <a:rPr lang="en" dirty="0"/>
              <a:t>file link</a:t>
            </a:r>
          </a:p>
          <a:p>
            <a:pPr marL="495300" indent="-342900">
              <a:buFont typeface="Calibri"/>
              <a:buChar char="-"/>
            </a:pPr>
            <a:r>
              <a:rPr lang="en" dirty="0"/>
              <a:t>Upload &gt; My Data &gt; Add Web Data</a:t>
            </a:r>
          </a:p>
          <a:p>
            <a:pPr marL="495300" indent="-342900">
              <a:buFont typeface="Calibri"/>
              <a:buChar char="-"/>
            </a:pPr>
            <a:endParaRPr lang="en" sz="1600" dirty="0"/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endParaRPr lang="en" dirty="0"/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133D39AC-74FF-BE2E-8167-AEAF4A090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3" y="1324767"/>
            <a:ext cx="2743200" cy="167073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BC4BDB-4F2D-70EE-0D55-7BF67103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896" y="3169031"/>
            <a:ext cx="2743200" cy="166441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0499C-1700-2D0B-01AB-A9AE43009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/>
            <a:r>
              <a:rPr lang="en-US" dirty="0"/>
              <a:t>Making the Map Your Own</a:t>
            </a:r>
          </a:p>
          <a:p>
            <a:pPr marL="215900" indent="-215900"/>
            <a:r>
              <a:rPr lang="en-US" sz="3200" dirty="0">
                <a:solidFill>
                  <a:schemeClr val="bg1"/>
                </a:solidFill>
              </a:rPr>
              <a:t>See the markdown instructions at</a:t>
            </a:r>
          </a:p>
          <a:p>
            <a:pPr marL="215900" indent="-215900"/>
            <a:r>
              <a:rPr lang="en-US" sz="2400" b="0" dirty="0">
                <a:solidFill>
                  <a:schemeClr val="tx1"/>
                </a:solidFill>
              </a:rPr>
              <a:t>https://github.com/TerriaJS/workshops/tree/main/foss4g-auckland-2023/build-your-own-terriamap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83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7CBE-B1CB-067F-2604-6160EFCF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</a:t>
            </a:r>
            <a:r>
              <a:rPr lang="en-US" dirty="0" err="1"/>
              <a:t>Summarised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F3828-55FB-9F65-30A7-A99DD3CB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63500"/>
            <a:r>
              <a:rPr lang="en-US" dirty="0"/>
              <a:t>Access the workshop instructions:</a:t>
            </a:r>
          </a:p>
          <a:p>
            <a:pPr marL="431800" lvl="1" indent="-88900"/>
            <a:r>
              <a:rPr 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https://github.com/TerriaJS/workshops/tree/main/foss4g-auckland-2023/build-your-own-terriamap</a:t>
            </a:r>
            <a:endParaRPr lang="en-US" sz="240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15900" indent="-63500"/>
            <a:r>
              <a:rPr lang="en-US" dirty="0"/>
              <a:t>Download the repos</a:t>
            </a:r>
          </a:p>
          <a:p>
            <a:pPr marL="431800" lvl="1" indent="-88900"/>
            <a:r>
              <a:rPr lang="en-US" dirty="0">
                <a:hlinkClick r:id="rId3"/>
              </a:rPr>
              <a:t>https://github.com/TerriaJS/terriajs</a:t>
            </a:r>
          </a:p>
          <a:p>
            <a:pPr marL="431800" lvl="1" indent="-88900"/>
            <a:r>
              <a:rPr lang="en-US" dirty="0">
                <a:hlinkClick r:id="rId4"/>
              </a:rPr>
              <a:t>https://github.com/TerriaJS/TerriaMap</a:t>
            </a:r>
          </a:p>
          <a:p>
            <a:pPr marL="431800" lvl="1" indent="-88900"/>
            <a:endParaRPr lang="en-US" dirty="0"/>
          </a:p>
          <a:p>
            <a:pPr marL="215900" indent="-63500"/>
            <a:r>
              <a:rPr lang="en-US" dirty="0"/>
              <a:t>Configure dev environment</a:t>
            </a:r>
          </a:p>
          <a:p>
            <a:pPr marL="431800" lvl="1" indent="-88900"/>
            <a:r>
              <a:rPr lang="en-US" dirty="0">
                <a:hlinkClick r:id="rId5"/>
              </a:rPr>
              <a:t>https://docs.terria.io/guide/contributing/development-environment/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7CBE-B1CB-067F-2604-6160EFCF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</a:t>
            </a:r>
            <a:r>
              <a:rPr lang="en-US" dirty="0" err="1"/>
              <a:t>Summarised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F3828-55FB-9F65-30A7-A99DD3CB5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4" y="869211"/>
            <a:ext cx="3821164" cy="3988500"/>
          </a:xfrm>
        </p:spPr>
        <p:txBody>
          <a:bodyPr/>
          <a:lstStyle/>
          <a:p>
            <a:pPr marL="215900" indent="-63500"/>
            <a:r>
              <a:rPr lang="en-US" dirty="0"/>
              <a:t>Theme your map!</a:t>
            </a:r>
          </a:p>
          <a:p>
            <a:pPr marL="431800" lvl="1" indent="-88900"/>
            <a:r>
              <a:rPr lang="en-US" dirty="0" err="1"/>
              <a:t>Colour</a:t>
            </a:r>
            <a:r>
              <a:rPr lang="en-US" dirty="0"/>
              <a:t> scheme, title, logo</a:t>
            </a:r>
          </a:p>
          <a:p>
            <a:pPr marL="215900" indent="-63500"/>
            <a:endParaRPr lang="en-US" dirty="0">
              <a:solidFill>
                <a:schemeClr val="tx1"/>
              </a:solidFill>
            </a:endParaRPr>
          </a:p>
          <a:p>
            <a:pPr marL="215900" indent="-63500"/>
            <a:r>
              <a:rPr lang="en-US" dirty="0"/>
              <a:t>Build a catalog of datasets you are interested in</a:t>
            </a:r>
          </a:p>
          <a:p>
            <a:pPr marL="215900" indent="-63500"/>
            <a:endParaRPr lang="en-US" dirty="0"/>
          </a:p>
          <a:p>
            <a:pPr marL="215900" indent="-63500"/>
            <a:r>
              <a:rPr lang="en-US" dirty="0"/>
              <a:t>Make sure everything works locally</a:t>
            </a:r>
          </a:p>
          <a:p>
            <a:pPr marL="215900" indent="-63500"/>
            <a:endParaRPr lang="en-US" dirty="0"/>
          </a:p>
          <a:p>
            <a:pPr marL="215900" indent="-63500"/>
            <a:r>
              <a:rPr lang="en-US" dirty="0"/>
              <a:t>Deployment next!</a:t>
            </a:r>
          </a:p>
          <a:p>
            <a:pPr marL="215900" indent="-63500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C44379-4D92-16DA-76B6-66B9A66A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40" y="942458"/>
            <a:ext cx="5157988" cy="29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360003" y="2571750"/>
            <a:ext cx="7477200" cy="22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/>
            <a:r>
              <a:rPr lang="en" dirty="0"/>
              <a:t>Deploy your web map</a:t>
            </a:r>
            <a:endParaRPr lang="en-US" dirty="0"/>
          </a:p>
          <a:p>
            <a:pPr marL="215900" indent="-63500"/>
            <a:r>
              <a:rPr lang="en" dirty="0">
                <a:solidFill>
                  <a:srgbClr val="000000"/>
                </a:solidFill>
              </a:rPr>
              <a:t>Do this section last!</a:t>
            </a:r>
          </a:p>
          <a:p>
            <a:pPr marL="215900" lvl="0" indent="-63500" rtl="0">
              <a:spcBef>
                <a:spcPts val="0"/>
              </a:spcBef>
              <a:buNone/>
            </a:pPr>
            <a:endParaRPr lang="en" sz="2400">
              <a:solidFill>
                <a:srgbClr val="FFFFFF"/>
              </a:solidFill>
            </a:endParaRPr>
          </a:p>
          <a:p>
            <a:pPr marL="215900" lvl="0" indent="-6350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marL="215900" indent="-63500"/>
            <a:endParaRPr 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/>
            <a:r>
              <a:rPr lang="en" sz="1800" dirty="0">
                <a:latin typeface="Arial"/>
                <a:ea typeface="Consolas"/>
                <a:cs typeface="Consolas"/>
              </a:rPr>
              <a:t> </a:t>
            </a:r>
            <a:r>
              <a:rPr lang="en" dirty="0">
                <a:latin typeface="Arial"/>
                <a:ea typeface="Consolas"/>
                <a:cs typeface="Consolas"/>
              </a:rPr>
              <a:t>Static HTML hosting</a:t>
            </a:r>
            <a:r>
              <a:rPr lang="en" sz="1800" dirty="0">
                <a:latin typeface="Arial"/>
                <a:ea typeface="Consolas"/>
                <a:cs typeface="Consolas"/>
              </a:rPr>
              <a:t> </a:t>
            </a:r>
            <a:endParaRPr lang="en" sz="1800" dirty="0">
              <a:latin typeface="Arial"/>
              <a:ea typeface="Consolas"/>
            </a:endParaRPr>
          </a:p>
          <a:p>
            <a:pPr marL="431800" lvl="1" indent="-88900">
              <a:buChar char="-"/>
            </a:pPr>
            <a:r>
              <a:rPr lang="en-US" sz="1800" dirty="0">
                <a:ea typeface="Consolas"/>
              </a:rPr>
              <a:t> Use a static hosting service like </a:t>
            </a:r>
            <a:r>
              <a:rPr lang="en-US" sz="1800" dirty="0" err="1">
                <a:ea typeface="Consolas"/>
              </a:rPr>
              <a:t>Github</a:t>
            </a:r>
            <a:r>
              <a:rPr lang="en-US" sz="1800" dirty="0">
                <a:ea typeface="Consolas"/>
              </a:rPr>
              <a:t> Pages or S3</a:t>
            </a:r>
          </a:p>
          <a:p>
            <a:pPr marL="431800" lvl="1" indent="-88900">
              <a:buFont typeface="Calibri"/>
              <a:buChar char="-"/>
            </a:pPr>
            <a:r>
              <a:rPr lang="en-US" sz="1800" dirty="0">
                <a:ea typeface="Consolas"/>
              </a:rPr>
              <a:t> Easy to set up without running any servers of your own</a:t>
            </a:r>
          </a:p>
          <a:p>
            <a:pPr marL="431800" lvl="1" indent="-88900">
              <a:buFont typeface="Calibri"/>
              <a:buChar char="-"/>
            </a:pPr>
            <a:r>
              <a:rPr lang="en-US" sz="1800" dirty="0">
                <a:ea typeface="Consolas"/>
              </a:rPr>
              <a:t> But no CORS proxy, so it can only show data from services that are CORS enabled</a:t>
            </a:r>
          </a:p>
          <a:p>
            <a:pPr marL="431800" lvl="1" indent="-88900">
              <a:buFont typeface="Calibri"/>
              <a:buChar char="-"/>
            </a:pPr>
            <a:endParaRPr lang="en-US" sz="1800" dirty="0">
              <a:ea typeface="Consolas"/>
            </a:endParaRPr>
          </a:p>
          <a:p>
            <a:pPr marL="215900" indent="-63500"/>
            <a:r>
              <a:rPr lang="en" sz="1800" dirty="0">
                <a:latin typeface="Consolas"/>
                <a:ea typeface="Consolas"/>
                <a:cs typeface="Consolas"/>
              </a:rPr>
              <a:t> </a:t>
            </a:r>
            <a:r>
              <a:rPr lang="en" dirty="0">
                <a:latin typeface="Arial"/>
                <a:ea typeface="Consolas"/>
                <a:cs typeface="Consolas"/>
              </a:rPr>
              <a:t>Hosting on a cloud server</a:t>
            </a:r>
            <a:endParaRPr lang="en-US" dirty="0">
              <a:latin typeface="Arial"/>
              <a:ea typeface="Consolas"/>
            </a:endParaRPr>
          </a:p>
          <a:p>
            <a:pPr marL="431800" lvl="1" indent="-88900">
              <a:buChar char="-"/>
            </a:pPr>
            <a:r>
              <a:rPr lang="en" sz="1800" dirty="0">
                <a:latin typeface="Arial"/>
                <a:ea typeface="Consolas"/>
                <a:cs typeface="Consolas"/>
              </a:rPr>
              <a:t>Launch a server on a cloud service and use docker to setup your </a:t>
            </a:r>
            <a:r>
              <a:rPr lang="en" sz="1800" dirty="0" err="1">
                <a:latin typeface="Arial"/>
                <a:ea typeface="Consolas"/>
                <a:cs typeface="Consolas"/>
              </a:rPr>
              <a:t>terria</a:t>
            </a:r>
            <a:r>
              <a:rPr lang="en" sz="1800" dirty="0">
                <a:latin typeface="Arial"/>
                <a:ea typeface="Consolas"/>
                <a:cs typeface="Consolas"/>
              </a:rPr>
              <a:t> map instance</a:t>
            </a:r>
          </a:p>
          <a:p>
            <a:pPr marL="431800" lvl="1" indent="-88900">
              <a:buFont typeface="Calibri"/>
              <a:buChar char="-"/>
            </a:pPr>
            <a:r>
              <a:rPr lang="en" sz="1800" dirty="0">
                <a:latin typeface="Arial"/>
                <a:ea typeface="Consolas"/>
                <a:cs typeface="Consolas"/>
              </a:rPr>
              <a:t>Includes </a:t>
            </a:r>
            <a:r>
              <a:rPr lang="en" sz="1800" dirty="0" err="1">
                <a:latin typeface="Arial"/>
                <a:ea typeface="Consolas"/>
                <a:cs typeface="Consolas"/>
              </a:rPr>
              <a:t>terria</a:t>
            </a:r>
            <a:r>
              <a:rPr lang="en" sz="1800" dirty="0">
                <a:latin typeface="Arial"/>
                <a:ea typeface="Consolas"/>
                <a:cs typeface="Consolas"/>
              </a:rPr>
              <a:t> proxy, which means the map can access data behind non-CORS enabled services</a:t>
            </a:r>
          </a:p>
          <a:p>
            <a:pPr marL="215900" indent="-63500">
              <a:buNone/>
            </a:pPr>
            <a:endParaRPr lang="en" sz="1800" dirty="0">
              <a:latin typeface="Consolas"/>
              <a:ea typeface="Consolas"/>
              <a:cs typeface="Consolas"/>
            </a:endParaRPr>
          </a:p>
        </p:txBody>
      </p:sp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Simple 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4123384873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Brendon         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8003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>
              <a:buNone/>
            </a:pPr>
            <a:r>
              <a:rPr lang="en" dirty="0"/>
              <a:t>Geospatial Engineer @ Terria</a:t>
            </a:r>
            <a:endParaRPr lang="en-US" dirty="0"/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b="1" dirty="0"/>
              <a:t>Previously</a:t>
            </a:r>
          </a:p>
          <a:p>
            <a:pPr marL="215900" indent="-63500">
              <a:buNone/>
            </a:pPr>
            <a:r>
              <a:rPr lang="en" dirty="0"/>
              <a:t>GIS Tech Lead – on a project using UAV for imagery and LIDAR, fleet and plant management</a:t>
            </a:r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dirty="0"/>
              <a:t>Software Architect – IMOS global marine observing system</a:t>
            </a:r>
          </a:p>
        </p:txBody>
      </p:sp>
      <p:pic>
        <p:nvPicPr>
          <p:cNvPr id="2" name="Picture 1" descr="A person taking a selfie in a stadium&#10;&#10;Description automatically generated">
            <a:extLst>
              <a:ext uri="{FF2B5EF4-FFF2-40B4-BE49-F238E27FC236}">
                <a16:creationId xmlns:a16="http://schemas.microsoft.com/office/drawing/2014/main" id="{1D2FF7F4-A15D-21DD-571C-776E6F42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92" y="1550385"/>
            <a:ext cx="1816993" cy="27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39225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Pages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lvl="0" indent="-63500">
              <a:spcBef>
                <a:spcPts val="0"/>
              </a:spcBef>
              <a:buNone/>
            </a:pPr>
            <a:r>
              <a:rPr lang="en" dirty="0"/>
              <a:t>If you have:</a:t>
            </a:r>
            <a:endParaRPr lang="en-US" dirty="0"/>
          </a:p>
          <a:p>
            <a:pPr marL="673100" lvl="0" indent="-63500" rtl="0">
              <a:spcBef>
                <a:spcPts val="0"/>
              </a:spcBef>
              <a:buNone/>
            </a:pPr>
            <a:r>
              <a:rPr lang="en" dirty="0"/>
              <a:t>an </a:t>
            </a:r>
            <a:r>
              <a:rPr lang="en" b="1" dirty="0"/>
              <a:t>index.html</a:t>
            </a:r>
          </a:p>
          <a:p>
            <a:pPr marL="673100" lvl="0" indent="-63500" rtl="0">
              <a:spcBef>
                <a:spcPts val="0"/>
              </a:spcBef>
              <a:buNone/>
            </a:pPr>
            <a:r>
              <a:rPr lang="en" dirty="0"/>
              <a:t>in a repository “</a:t>
            </a:r>
            <a:r>
              <a:rPr lang="en" i="1" dirty="0" err="1"/>
              <a:t>myrepo</a:t>
            </a:r>
            <a:r>
              <a:rPr lang="en" dirty="0"/>
              <a:t>”</a:t>
            </a:r>
          </a:p>
          <a:p>
            <a:pPr marL="673100" lvl="0" indent="-63500" rtl="0">
              <a:spcBef>
                <a:spcPts val="0"/>
              </a:spcBef>
              <a:buNone/>
            </a:pPr>
            <a:r>
              <a:rPr lang="en" dirty="0"/>
              <a:t>in an account “</a:t>
            </a:r>
            <a:r>
              <a:rPr lang="en" i="1" dirty="0" err="1"/>
              <a:t>myuser</a:t>
            </a:r>
            <a:r>
              <a:rPr lang="en" dirty="0"/>
              <a:t>”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Then you have a website: </a:t>
            </a:r>
            <a:r>
              <a:rPr lang="en" b="1" dirty="0"/>
              <a:t>myuser.github.io/</a:t>
            </a:r>
            <a:r>
              <a:rPr lang="en" b="1" dirty="0" err="1"/>
              <a:t>myrepo</a:t>
            </a:r>
            <a:br>
              <a:rPr lang="en" b="1" dirty="0"/>
            </a:br>
            <a:br>
              <a:rPr lang="en" b="1" dirty="0"/>
            </a:br>
            <a:r>
              <a:rPr lang="en" dirty="0"/>
              <a:t>(And a normal repository at github.com/</a:t>
            </a:r>
            <a:r>
              <a:rPr lang="en" dirty="0" err="1"/>
              <a:t>myuser</a:t>
            </a:r>
            <a:r>
              <a:rPr lang="en" dirty="0"/>
              <a:t>/</a:t>
            </a:r>
            <a:r>
              <a:rPr lang="en" dirty="0" err="1"/>
              <a:t>myrepo</a:t>
            </a:r>
            <a:r>
              <a:rPr lang="en" dirty="0"/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Here’s one I prepared earlier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52400" lvl="0" indent="0" rtl="0">
              <a:spcBef>
                <a:spcPts val="0"/>
              </a:spcBef>
              <a:buNone/>
            </a:pPr>
            <a:endParaRPr b="1">
              <a:latin typeface="Bitter"/>
              <a:ea typeface="Bitter"/>
              <a:cs typeface="Bitter"/>
              <a:sym typeface="Bitter"/>
            </a:endParaRPr>
          </a:p>
          <a:p>
            <a:pPr marL="152400" lvl="0" indent="0" rtl="0">
              <a:spcBef>
                <a:spcPts val="0"/>
              </a:spcBef>
              <a:buNone/>
            </a:pPr>
            <a:r>
              <a:rPr lang="en" b="1" dirty="0">
                <a:latin typeface="Bitter"/>
                <a:ea typeface="Bitter"/>
                <a:cs typeface="Bitter"/>
                <a:sym typeface="Bitter"/>
              </a:rPr>
              <a:t>na9da.github.io/</a:t>
            </a:r>
            <a:r>
              <a:rPr lang="en" b="1" dirty="0" err="1">
                <a:latin typeface="Bitter"/>
                <a:ea typeface="Bitter"/>
                <a:cs typeface="Bitter"/>
                <a:sym typeface="Bitter"/>
              </a:rPr>
              <a:t>terriamap</a:t>
            </a:r>
            <a:r>
              <a:rPr lang="en" b="1" dirty="0">
                <a:latin typeface="Bitter"/>
                <a:ea typeface="Bitter"/>
                <a:cs typeface="Bitter"/>
                <a:sym typeface="Bitter"/>
              </a:rPr>
              <a:t>-static</a:t>
            </a:r>
          </a:p>
          <a:p>
            <a:pPr marL="152400" lvl="0" indent="0" rtl="0">
              <a:spcBef>
                <a:spcPts val="0"/>
              </a:spcBef>
              <a:buNone/>
            </a:pPr>
            <a:endParaRPr/>
          </a:p>
          <a:p>
            <a:pPr marL="152400" lvl="0" indent="0" rtl="0">
              <a:spcBef>
                <a:spcPts val="0"/>
              </a:spcBef>
              <a:buNone/>
            </a:pPr>
            <a:r>
              <a:rPr lang="en" dirty="0"/>
              <a:t>Repository: github.com/na9da/</a:t>
            </a:r>
            <a:r>
              <a:rPr lang="en" dirty="0" err="1"/>
              <a:t>terriamap</a:t>
            </a:r>
            <a:r>
              <a:rPr lang="en" dirty="0"/>
              <a:t>-static</a:t>
            </a:r>
          </a:p>
          <a:p>
            <a:pPr marL="152400" lvl="0" indent="0" rtl="0">
              <a:spcBef>
                <a:spcPts val="0"/>
              </a:spcBef>
              <a:buNone/>
            </a:pPr>
            <a:endParaRPr/>
          </a:p>
          <a:p>
            <a:pPr marL="1524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Fork static map repo</a:t>
            </a: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A9B9DA0-00B1-54C0-6674-1D3DEE40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9" y="1462280"/>
            <a:ext cx="7344358" cy="1110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DC597-4762-DAE8-96B3-D1AA422C8F9F}"/>
              </a:ext>
            </a:extLst>
          </p:cNvPr>
          <p:cNvSpPr txBox="1"/>
          <p:nvPr/>
        </p:nvSpPr>
        <p:spPr>
          <a:xfrm>
            <a:off x="348732" y="2932145"/>
            <a:ext cx="666788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alibri"/>
              </a:rPr>
              <a:t>*As an alternative to forking, you can also do a release build and then copy the </a:t>
            </a:r>
            <a:r>
              <a:rPr lang="en-US" sz="1600" err="1">
                <a:latin typeface="Calibri"/>
              </a:rPr>
              <a:t>wwwroot</a:t>
            </a:r>
            <a:r>
              <a:rPr lang="en-US" sz="1600" dirty="0">
                <a:latin typeface="Calibri"/>
              </a:rPr>
              <a:t> folder to a new </a:t>
            </a:r>
            <a:r>
              <a:rPr lang="en-US" sz="1600" err="1">
                <a:latin typeface="Calibri"/>
              </a:rPr>
              <a:t>github</a:t>
            </a:r>
            <a:r>
              <a:rPr lang="en-US" sz="1600" dirty="0">
                <a:latin typeface="Calibri"/>
              </a:rPr>
              <a:t> repository</a:t>
            </a:r>
          </a:p>
          <a:p>
            <a:endParaRPr lang="en-US" sz="1600" dirty="0">
              <a:latin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1600">
                <a:latin typeface="Calibri"/>
              </a:rPr>
              <a:t>cd </a:t>
            </a:r>
            <a:r>
              <a:rPr lang="en-US" sz="1600" err="1">
                <a:latin typeface="Calibri"/>
              </a:rPr>
              <a:t>terriamap</a:t>
            </a:r>
            <a:r>
              <a:rPr lang="en-US" sz="1600" dirty="0">
                <a:latin typeface="Calibri"/>
              </a:rPr>
              <a:t>/</a:t>
            </a:r>
          </a:p>
          <a:p>
            <a:pPr marL="285750" indent="-285750">
              <a:buFont typeface="Calibri"/>
              <a:buChar char="-"/>
            </a:pPr>
            <a:r>
              <a:rPr lang="en-US" sz="1600" dirty="0">
                <a:latin typeface="Calibri"/>
              </a:rPr>
              <a:t>yarn run gulp release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sz="1600" dirty="0">
                <a:latin typeface="Calibri"/>
              </a:rPr>
              <a:t>cp</a:t>
            </a:r>
            <a:r>
              <a:rPr lang="en-US" sz="1600">
                <a:latin typeface="Calibri"/>
              </a:rPr>
              <a:t> –rf wwwroot ../</a:t>
            </a:r>
            <a:r>
              <a:rPr lang="en-US" sz="1600" err="1">
                <a:latin typeface="Calibri"/>
              </a:rPr>
              <a:t>terriamap</a:t>
            </a:r>
            <a:r>
              <a:rPr lang="en-US" sz="1600" dirty="0">
                <a:latin typeface="Calibri"/>
              </a:rPr>
              <a:t>-static</a:t>
            </a:r>
          </a:p>
          <a:p>
            <a:pPr marL="285750" indent="-285750">
              <a:buFont typeface="Calibri"/>
              <a:buChar char="-"/>
            </a:pPr>
            <a:endParaRPr lang="en-US" sz="1600" dirty="0">
              <a:latin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Setup </a:t>
            </a:r>
            <a:r>
              <a:rPr lang="en-US" dirty="0" err="1"/>
              <a:t>github</a:t>
            </a:r>
            <a:r>
              <a:rPr lang="en-US" dirty="0"/>
              <a:t> pages for your fork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ED3EAF-9404-7E75-061E-D8BABD95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6" y="1218466"/>
            <a:ext cx="7321031" cy="34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7269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Wait for build to finish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958F095-C149-6444-221B-EC2F6573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1" y="1481973"/>
            <a:ext cx="5180822" cy="1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83164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Load your map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83C064-2127-645F-E1EA-C8663A70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5" y="1409298"/>
            <a:ext cx="4609322" cy="18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28511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82D763-55BE-43D9-8554-E210EBD1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8" y="2505776"/>
            <a:ext cx="2760694" cy="785090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936ADF4-EA4C-D74C-9168-32FA5597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6" y="1372458"/>
            <a:ext cx="2743200" cy="800718"/>
          </a:xfrm>
          <a:prstGeom prst="rect">
            <a:avLst/>
          </a:prstGeom>
        </p:spPr>
      </p:pic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Editing config</a:t>
            </a:r>
          </a:p>
        </p:txBody>
      </p:sp>
      <p:cxnSp>
        <p:nvCxnSpPr>
          <p:cNvPr id="771" name="Shape 771"/>
          <p:cNvCxnSpPr>
            <a:cxnSpLocks/>
          </p:cNvCxnSpPr>
          <p:nvPr/>
        </p:nvCxnSpPr>
        <p:spPr>
          <a:xfrm rot="5400000" flipH="1">
            <a:off x="1008837" y="1674675"/>
            <a:ext cx="462900" cy="881700"/>
          </a:xfrm>
          <a:prstGeom prst="curvedConnector2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772" name="Shape 772"/>
          <p:cNvCxnSpPr/>
          <p:nvPr/>
        </p:nvCxnSpPr>
        <p:spPr>
          <a:xfrm flipH="1">
            <a:off x="2259275" y="2292475"/>
            <a:ext cx="1592100" cy="692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773" name="Shape 773"/>
          <p:cNvSpPr txBox="1"/>
          <p:nvPr/>
        </p:nvSpPr>
        <p:spPr>
          <a:xfrm>
            <a:off x="15500" y="4218675"/>
            <a:ext cx="7187100" cy="51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Bitter"/>
                <a:ea typeface="Bitter"/>
                <a:cs typeface="Bitter"/>
                <a:sym typeface="Bitter"/>
              </a:rPr>
              <a:t>terria.io/Documentation/Customizing/Config-JSON/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A3FC11-2D74-27D3-2C53-CB9AD854D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037" y="1151457"/>
            <a:ext cx="4481026" cy="204165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else can I do with it?</a:t>
            </a:r>
          </a:p>
        </p:txBody>
      </p:sp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lvl="0" indent="-63500">
              <a:spcBef>
                <a:spcPts val="0"/>
              </a:spcBef>
              <a:buNone/>
            </a:pPr>
            <a:r>
              <a:rPr lang="en" dirty="0"/>
              <a:t>Skin it</a:t>
            </a:r>
            <a:endParaRPr lang="en-US" dirty="0"/>
          </a:p>
          <a:p>
            <a:pPr marL="215900" lvl="0" indent="-63500">
              <a:spcBef>
                <a:spcPts val="0"/>
              </a:spcBef>
              <a:buNone/>
            </a:pPr>
            <a:r>
              <a:rPr lang="en" dirty="0"/>
              <a:t>Embed it</a:t>
            </a:r>
          </a:p>
          <a:p>
            <a:pPr marL="215900" lvl="0" indent="-63500">
              <a:spcBef>
                <a:spcPts val="0"/>
              </a:spcBef>
              <a:buNone/>
            </a:pPr>
            <a:r>
              <a:rPr lang="en" dirty="0"/>
              <a:t>Change </a:t>
            </a:r>
            <a:r>
              <a:rPr lang="en" dirty="0" err="1"/>
              <a:t>basemaps</a:t>
            </a:r>
          </a:p>
          <a:p>
            <a:pPr marL="215900" lvl="0" indent="-63500">
              <a:spcBef>
                <a:spcPts val="0"/>
              </a:spcBef>
              <a:buNone/>
            </a:pPr>
            <a:endParaRPr/>
          </a:p>
          <a:p>
            <a:pPr marL="215900" lvl="0" indent="-63500">
              <a:spcBef>
                <a:spcPts val="0"/>
              </a:spcBef>
              <a:buNone/>
            </a:pPr>
            <a:r>
              <a:rPr lang="en" sz="2000" dirty="0">
                <a:ea typeface="Bitter"/>
                <a:sym typeface="Bitter"/>
              </a:rPr>
              <a:t>https://docs.terria.io/guide/customizing/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 services (CORS proxy etc)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Tweak code and rebuild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Tweak styles and rebuild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Why deploy to a server?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Deploying to S3</a:t>
            </a:r>
          </a:p>
        </p:txBody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4FC200AD-CE9F-9563-16F1-8CA37168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4" y="1109595"/>
            <a:ext cx="5099561" cy="363651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Nanda            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>
              <a:buNone/>
            </a:pPr>
            <a:r>
              <a:rPr lang="en" dirty="0"/>
              <a:t>Software Engineer, Data61 CSIRO</a:t>
            </a:r>
            <a:endParaRPr lang="en-US" dirty="0"/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b="1" dirty="0"/>
              <a:t>Interests: </a:t>
            </a:r>
          </a:p>
          <a:p>
            <a:pPr marL="215900" indent="-63500">
              <a:buNone/>
            </a:pPr>
            <a:r>
              <a:rPr lang="en" dirty="0"/>
              <a:t>  3D Graphics, </a:t>
            </a:r>
          </a:p>
          <a:p>
            <a:pPr marL="215900" indent="-63500">
              <a:buNone/>
            </a:pPr>
            <a:r>
              <a:rPr lang="en" dirty="0"/>
              <a:t>  Building interactive 3D tools, </a:t>
            </a:r>
          </a:p>
          <a:p>
            <a:pPr marL="215900" indent="-63500">
              <a:buNone/>
            </a:pPr>
            <a:r>
              <a:rPr lang="en" dirty="0"/>
              <a:t>  Data visualization</a:t>
            </a:r>
          </a:p>
          <a:p>
            <a:pPr marL="215900" indent="-63500">
              <a:buNone/>
            </a:pPr>
            <a:endParaRPr lang="en" dirty="0"/>
          </a:p>
          <a:p>
            <a:pPr marL="215900" indent="-63500">
              <a:buNone/>
            </a:pPr>
            <a:r>
              <a:rPr lang="en" dirty="0"/>
              <a:t>Passionate about making Terria usable </a:t>
            </a:r>
          </a:p>
          <a:p>
            <a:pPr marL="215900" indent="-63500">
              <a:buNone/>
            </a:pPr>
            <a:r>
              <a:rPr lang="en" dirty="0"/>
              <a:t>for non-experts.</a:t>
            </a:r>
          </a:p>
          <a:p>
            <a:pPr marL="215900" indent="-63500">
              <a:buFont typeface="Calibri"/>
              <a:buChar char="-"/>
            </a:pPr>
            <a:endParaRPr lang="en" dirty="0"/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79539986-911F-1501-D5FA-34DC1083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667" y="987879"/>
            <a:ext cx="2259195" cy="30861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69726D-D2A6-A872-62EB-5656769F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1" y="930661"/>
            <a:ext cx="5715000" cy="372538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D4717-C67D-346D-4E7E-9667021A8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2633" y="2954449"/>
            <a:ext cx="2129132" cy="1614426"/>
          </a:xfrm>
        </p:spPr>
        <p:txBody>
          <a:bodyPr/>
          <a:lstStyle/>
          <a:p>
            <a:pPr marL="152400" indent="0">
              <a:buNone/>
            </a:pPr>
            <a:endParaRPr lang="en-US"/>
          </a:p>
        </p:txBody>
      </p:sp>
      <p:sp>
        <p:nvSpPr>
          <p:cNvPr id="839" name="Shape 839"/>
          <p:cNvSpPr/>
          <p:nvPr/>
        </p:nvSpPr>
        <p:spPr>
          <a:xfrm>
            <a:off x="7641300" y="39575"/>
            <a:ext cx="1231200" cy="978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0" name="Shape 8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Connecting to your server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EE62BD-3346-2F49-2582-667DCB80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7" y="1224643"/>
            <a:ext cx="4572000" cy="76977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537148-3663-6C93-6A8A-1823ABD5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90" y="2041401"/>
            <a:ext cx="4572000" cy="289183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/>
        </p:nvSpPr>
        <p:spPr>
          <a:xfrm>
            <a:off x="7641300" y="39575"/>
            <a:ext cx="1231200" cy="978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Running </a:t>
            </a:r>
            <a:r>
              <a:rPr lang="en-US" dirty="0" err="1"/>
              <a:t>terria</a:t>
            </a:r>
            <a:r>
              <a:rPr lang="en-US" dirty="0"/>
              <a:t> map using docker</a:t>
            </a:r>
          </a:p>
        </p:txBody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-45825" y="1260111"/>
            <a:ext cx="9189900" cy="37041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>
              <a:buNone/>
            </a:pPr>
            <a:r>
              <a:rPr lang="en" sz="1800" dirty="0" err="1">
                <a:solidFill>
                  <a:schemeClr val="tx1"/>
                </a:solidFill>
              </a:rPr>
              <a:t>sudo</a:t>
            </a:r>
            <a:r>
              <a:rPr lang="en" sz="1800" dirty="0">
                <a:solidFill>
                  <a:schemeClr val="tx1"/>
                </a:solidFill>
              </a:rPr>
              <a:t> apt update</a:t>
            </a:r>
            <a:endParaRPr lang="en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r>
              <a:rPr lang="en" sz="1800" err="1">
                <a:solidFill>
                  <a:schemeClr val="tx1"/>
                </a:solidFill>
              </a:rPr>
              <a:t>sudo</a:t>
            </a:r>
            <a:r>
              <a:rPr lang="en" sz="1800" dirty="0">
                <a:solidFill>
                  <a:schemeClr val="tx1"/>
                </a:solidFill>
              </a:rPr>
              <a:t> apt upgrade</a:t>
            </a:r>
            <a:endParaRPr lang="en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r>
              <a:rPr lang="en" sz="1800" err="1">
                <a:solidFill>
                  <a:schemeClr val="tx1"/>
                </a:solidFill>
              </a:rPr>
              <a:t>sudo</a:t>
            </a:r>
            <a:r>
              <a:rPr lang="en" sz="1800" dirty="0">
                <a:solidFill>
                  <a:schemeClr val="tx1"/>
                </a:solidFill>
              </a:rPr>
              <a:t> apt install docker.io</a:t>
            </a:r>
            <a:endParaRPr lang="en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r>
              <a:rPr lang="en" sz="1800" dirty="0">
                <a:solidFill>
                  <a:schemeClr val="tx1"/>
                </a:solidFill>
              </a:rPr>
              <a:t>docker run -d -p 3001:3001 ghcr.io/</a:t>
            </a:r>
            <a:r>
              <a:rPr lang="en" sz="1800" dirty="0" err="1">
                <a:solidFill>
                  <a:schemeClr val="tx1"/>
                </a:solidFill>
              </a:rPr>
              <a:t>terriajs</a:t>
            </a:r>
            <a:r>
              <a:rPr lang="en" sz="1800" dirty="0">
                <a:solidFill>
                  <a:schemeClr val="tx1"/>
                </a:solidFill>
              </a:rPr>
              <a:t>/</a:t>
            </a:r>
            <a:r>
              <a:rPr lang="en" sz="1800" dirty="0" err="1">
                <a:solidFill>
                  <a:schemeClr val="tx1"/>
                </a:solidFill>
              </a:rPr>
              <a:t>terriamap</a:t>
            </a:r>
            <a:endParaRPr lang="en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endParaRPr lang="en" sz="1800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r>
              <a:rPr lang="en" sz="1800" dirty="0">
                <a:solidFill>
                  <a:schemeClr val="tx1"/>
                </a:solidFill>
              </a:rPr>
              <a:t># more information in </a:t>
            </a:r>
            <a:r>
              <a:rPr lang="en" sz="1800" dirty="0">
                <a:solidFill>
                  <a:srgbClr val="FFFFFF"/>
                </a:solidFill>
                <a:hlinkClick r:id="rId3"/>
              </a:rPr>
              <a:t>https://docs.terria.io/guide/getting-started/</a:t>
            </a:r>
            <a:endParaRPr lang="en" sz="1800" dirty="0">
              <a:solidFill>
                <a:schemeClr val="tx1"/>
              </a:solidFill>
            </a:endParaRPr>
          </a:p>
          <a:p>
            <a:pPr marL="215900" indent="-63500">
              <a:buNone/>
            </a:pPr>
            <a:endParaRPr lang="en">
              <a:solidFill>
                <a:schemeClr val="tx1"/>
              </a:solidFill>
            </a:endParaRPr>
          </a:p>
          <a:p>
            <a:pPr marL="215900" indent="-63500">
              <a:buNone/>
            </a:pPr>
            <a:endParaRPr lang="en" sz="1800" b="1" dirty="0">
              <a:solidFill>
                <a:srgbClr val="FFFFFF"/>
              </a:solidFill>
              <a:latin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5BA0-256D-6B23-648F-AED44D60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port for public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40517-B374-CA6E-E55D-418863299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A66DB6-4A19-DAAF-34B6-F2572583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7" y="1155233"/>
            <a:ext cx="8280918" cy="28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64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11804" y="1883196"/>
            <a:ext cx="7477200" cy="25628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15900" indent="-215900">
              <a:lnSpc>
                <a:spcPct val="80000"/>
              </a:lnSpc>
            </a:pPr>
            <a:r>
              <a:rPr lang="en" dirty="0"/>
              <a:t>Thanks for Having Us!</a:t>
            </a:r>
            <a:endParaRPr lang="en-US" dirty="0"/>
          </a:p>
          <a:p>
            <a:pPr marL="0" marR="0" lvl="1" indent="0" algn="l">
              <a:lnSpc>
                <a:spcPct val="65000"/>
              </a:lnSpc>
              <a:spcBef>
                <a:spcPts val="600"/>
              </a:spcBef>
              <a:spcAft>
                <a:spcPts val="0"/>
              </a:spcAft>
              <a:buFont typeface="Calibri"/>
              <a:buNone/>
            </a:pPr>
            <a:endParaRPr lang="en" dirty="0"/>
          </a:p>
        </p:txBody>
      </p:sp>
      <p:sp>
        <p:nvSpPr>
          <p:cNvPr id="10" name="Shape 803">
            <a:extLst>
              <a:ext uri="{FF2B5EF4-FFF2-40B4-BE49-F238E27FC236}">
                <a16:creationId xmlns:a16="http://schemas.microsoft.com/office/drawing/2014/main" id="{5F1EF619-240D-0728-A5FC-912A1519E625}"/>
              </a:ext>
            </a:extLst>
          </p:cNvPr>
          <p:cNvSpPr txBox="1">
            <a:spLocks/>
          </p:cNvSpPr>
          <p:nvPr/>
        </p:nvSpPr>
        <p:spPr>
          <a:xfrm>
            <a:off x="311700" y="2481385"/>
            <a:ext cx="8520600" cy="18533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16000" marR="0" lvl="0" indent="-63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75000"/>
              </a:lnSpc>
              <a:spcBef>
                <a:spcPts val="0"/>
              </a:spcBef>
              <a:spcAft>
                <a:spcPts val="850"/>
              </a:spcAft>
              <a:buClr>
                <a:schemeClr val="lt1"/>
              </a:buClr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4000" marR="0" lvl="3" indent="-89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80000" marR="0" lvl="4" indent="-10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15900" indent="-63500"/>
            <a:r>
              <a:rPr lang="en-US" sz="1800" dirty="0"/>
              <a:t>We would like to thank all the contributors to the open source libraries on which Terria is built,</a:t>
            </a:r>
            <a:endParaRPr lang="en-US" dirty="0"/>
          </a:p>
          <a:p>
            <a:pPr marL="215900" indent="-63500"/>
            <a:endParaRPr lang="en-US" sz="1800" dirty="0"/>
          </a:p>
          <a:p>
            <a:pPr marL="215900" indent="-63500"/>
            <a:r>
              <a:rPr lang="en-US" sz="1800" dirty="0"/>
              <a:t>Thanks to the FOSS4G </a:t>
            </a:r>
            <a:r>
              <a:rPr lang="en-US" sz="1800" dirty="0" err="1"/>
              <a:t>organising</a:t>
            </a:r>
            <a:r>
              <a:rPr lang="en-US" sz="1800" dirty="0"/>
              <a:t> team,</a:t>
            </a:r>
            <a:endParaRPr lang="en-US" dirty="0"/>
          </a:p>
          <a:p>
            <a:pPr marL="215900" indent="-63500"/>
            <a:endParaRPr lang="en-US" sz="1800" dirty="0"/>
          </a:p>
          <a:p>
            <a:pPr marL="215900" indent="-63500"/>
            <a:r>
              <a:rPr lang="en-US" sz="1800" dirty="0"/>
              <a:t>Thanks to CSIRO and Data61 for flying us here,</a:t>
            </a:r>
          </a:p>
          <a:p>
            <a:pPr marL="215900" indent="-63500"/>
            <a:endParaRPr lang="en-US" sz="1800" dirty="0"/>
          </a:p>
          <a:p>
            <a:pPr marL="215900" indent="-63500"/>
            <a:r>
              <a:rPr lang="en-US" sz="1800" dirty="0"/>
              <a:t>And thanks to you for participating!</a:t>
            </a:r>
          </a:p>
          <a:p>
            <a:pPr marL="215900" indent="-63500"/>
            <a:endParaRPr lang="en-US"/>
          </a:p>
          <a:p>
            <a:pPr marL="215900" indent="-635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0921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5091-6FA9-84B2-6ABE-5D0C6654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B69E-FECD-9B24-6D4D-BFE4BF49F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677040" cy="3416400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Engineering Planning Lead for Terria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b="1" dirty="0"/>
              <a:t>Background</a:t>
            </a:r>
            <a:endParaRPr lang="en-US" dirty="0"/>
          </a:p>
          <a:p>
            <a:pPr marL="495300" indent="-342900">
              <a:buFont typeface="Calibri"/>
              <a:buChar char="-"/>
            </a:pPr>
            <a:r>
              <a:rPr lang="en-US" dirty="0"/>
              <a:t>Cloud-native geospatial</a:t>
            </a:r>
            <a:endParaRPr lang="en-US" b="1" dirty="0"/>
          </a:p>
          <a:p>
            <a:pPr marL="495300" indent="-342900">
              <a:buFont typeface="Calibri"/>
              <a:buChar char="-"/>
            </a:pPr>
            <a:r>
              <a:rPr lang="en-US" dirty="0" err="1"/>
              <a:t>Fullstack</a:t>
            </a:r>
            <a:r>
              <a:rPr lang="en-US" dirty="0"/>
              <a:t> web developer</a:t>
            </a:r>
            <a:endParaRPr lang="en-US" b="1" dirty="0"/>
          </a:p>
          <a:p>
            <a:pPr marL="495300" indent="-342900">
              <a:buFont typeface="Calibri"/>
              <a:buChar char="-"/>
            </a:pPr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b="1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Focus on improving open data accessibility through open-source software!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F1B61CD1-BF68-1B33-C0A5-2D92BB69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66" y="1265903"/>
            <a:ext cx="2743200" cy="31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err="1"/>
              <a:t>Staf</a:t>
            </a:r>
            <a:r>
              <a:rPr lang="en"/>
              <a:t>           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29859" y="1087532"/>
            <a:ext cx="5169532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5900" indent="-63500">
              <a:buNone/>
            </a:pPr>
            <a:r>
              <a:rPr lang="en" b="1" dirty="0"/>
              <a:t>PAST</a:t>
            </a:r>
            <a:endParaRPr lang="en" dirty="0"/>
          </a:p>
          <a:p>
            <a:pPr marL="215900" indent="-63500">
              <a:buNone/>
            </a:pPr>
            <a:r>
              <a:rPr lang="en" dirty="0"/>
              <a:t>GIS for Archaeology</a:t>
            </a:r>
          </a:p>
          <a:p>
            <a:pPr marL="215900" indent="-63500">
              <a:buNone/>
            </a:pPr>
            <a:r>
              <a:rPr lang="en" dirty="0"/>
              <a:t>Data collection and drones for Rangers</a:t>
            </a:r>
          </a:p>
          <a:p>
            <a:pPr marL="215900" indent="-63500">
              <a:buNone/>
            </a:pPr>
            <a:r>
              <a:rPr lang="en" dirty="0"/>
              <a:t>Geospatial/Web Dev for Carbon, Climate, Land Management</a:t>
            </a:r>
          </a:p>
          <a:p>
            <a:pPr marL="215900" indent="-63500">
              <a:buNone/>
            </a:pPr>
            <a:endParaRPr lang="en"/>
          </a:p>
          <a:p>
            <a:pPr marL="215900" indent="-63500">
              <a:buNone/>
            </a:pPr>
            <a:r>
              <a:rPr lang="en" b="1" dirty="0"/>
              <a:t>NOW</a:t>
            </a:r>
            <a:endParaRPr lang="en" dirty="0"/>
          </a:p>
          <a:p>
            <a:pPr marL="215900" indent="-63500">
              <a:buNone/>
            </a:pPr>
            <a:r>
              <a:rPr lang="en" dirty="0"/>
              <a:t>Geospatial Dev for Digital Twins and 3D Web Mapping</a:t>
            </a:r>
          </a:p>
          <a:p>
            <a:pPr marL="215900" indent="-63500">
              <a:buNone/>
            </a:pPr>
            <a:endParaRPr lang="en"/>
          </a:p>
          <a:p>
            <a:pPr marL="215900" indent="-63500">
              <a:buNone/>
            </a:pPr>
            <a:endParaRPr lang="en"/>
          </a:p>
        </p:txBody>
      </p:sp>
      <p:pic>
        <p:nvPicPr>
          <p:cNvPr id="3" name="Picture 2" descr="An old stone building with columns&#10;&#10;Description automatically generated">
            <a:extLst>
              <a:ext uri="{FF2B5EF4-FFF2-40B4-BE49-F238E27FC236}">
                <a16:creationId xmlns:a16="http://schemas.microsoft.com/office/drawing/2014/main" id="{FD9881FD-59EC-DF54-4AB1-D26E8D64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68" y="236800"/>
            <a:ext cx="2743200" cy="1462126"/>
          </a:xfrm>
          <a:prstGeom prst="rect">
            <a:avLst/>
          </a:prstGeom>
        </p:spPr>
      </p:pic>
      <p:pic>
        <p:nvPicPr>
          <p:cNvPr id="2" name="Picture 1" descr="A person smiling in front of bushes&#10;&#10;Description automatically generated">
            <a:extLst>
              <a:ext uri="{FF2B5EF4-FFF2-40B4-BE49-F238E27FC236}">
                <a16:creationId xmlns:a16="http://schemas.microsoft.com/office/drawing/2014/main" id="{304A2F1B-596B-E49C-ADE5-40FD1E94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33" y="972513"/>
            <a:ext cx="2365273" cy="3543301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B56BBABB-86A6-458B-8EC0-9A745E605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970" y="2867891"/>
            <a:ext cx="1531361" cy="1531361"/>
          </a:xfrm>
          <a:prstGeom prst="rect">
            <a:avLst/>
          </a:prstGeom>
        </p:spPr>
      </p:pic>
      <p:pic>
        <p:nvPicPr>
          <p:cNvPr id="5" name="Graphic 4" descr="Earth globe: Africa and Europe with solid fill">
            <a:extLst>
              <a:ext uri="{FF2B5EF4-FFF2-40B4-BE49-F238E27FC236}">
                <a16:creationId xmlns:a16="http://schemas.microsoft.com/office/drawing/2014/main" id="{C60B5F9F-3C03-6F04-7AC4-C0AB3411A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0788" y="3231574"/>
            <a:ext cx="628650" cy="628650"/>
          </a:xfrm>
          <a:prstGeom prst="rect">
            <a:avLst/>
          </a:prstGeom>
        </p:spPr>
      </p:pic>
      <p:pic>
        <p:nvPicPr>
          <p:cNvPr id="8" name="Graphic 7" descr="Quadcopter with solid fill">
            <a:extLst>
              <a:ext uri="{FF2B5EF4-FFF2-40B4-BE49-F238E27FC236}">
                <a16:creationId xmlns:a16="http://schemas.microsoft.com/office/drawing/2014/main" id="{140D2FF2-0991-A2D8-4958-C1EEB3E88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7170" y="2010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6988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"/>
              <a:t>Geospatial Company?</a:t>
            </a:r>
            <a:endParaRPr lang="en-US"/>
          </a:p>
          <a:p>
            <a:pPr marL="457200" indent="-228600"/>
            <a:r>
              <a:rPr lang="en"/>
              <a:t>Non-geo Company?</a:t>
            </a:r>
          </a:p>
          <a:p>
            <a:pPr marL="457200" indent="-228600"/>
            <a:r>
              <a:rPr lang="en"/>
              <a:t>Researcher?</a:t>
            </a:r>
          </a:p>
          <a:p>
            <a:pPr marL="457200" indent="-228600"/>
            <a:r>
              <a:rPr lang="en"/>
              <a:t>Government?</a:t>
            </a:r>
          </a:p>
          <a:p>
            <a:pPr marL="457200" indent="-228600"/>
            <a:r>
              <a:rPr lang="en"/>
              <a:t>Independent?</a:t>
            </a:r>
          </a:p>
          <a:p>
            <a:pPr marL="457200" indent="-228600"/>
            <a:r>
              <a:rPr lang="en"/>
              <a:t>What have I forgotten?</a:t>
            </a:r>
          </a:p>
          <a:p>
            <a:pPr marL="457200" indent="-228600"/>
            <a:endParaRPr lang="en"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Where do you work? </a:t>
            </a:r>
          </a:p>
        </p:txBody>
      </p:sp>
      <p:pic>
        <p:nvPicPr>
          <p:cNvPr id="3" name="Graphic 2" descr="Sign language with solid fill">
            <a:extLst>
              <a:ext uri="{FF2B5EF4-FFF2-40B4-BE49-F238E27FC236}">
                <a16:creationId xmlns:a16="http://schemas.microsoft.com/office/drawing/2014/main" id="{A51C86F6-EB96-56FA-1F7E-32AE38E62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7687" y="896069"/>
            <a:ext cx="2736730" cy="275829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-"/>
            </a:pPr>
            <a:r>
              <a:rPr lang="en" dirty="0"/>
              <a:t>GIS Analysts?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Developers?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Data managers?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Project managers?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What do you do?</a:t>
            </a:r>
          </a:p>
        </p:txBody>
      </p:sp>
      <p:pic>
        <p:nvPicPr>
          <p:cNvPr id="2" name="Graphic 1" descr="Group of people with solid fill">
            <a:extLst>
              <a:ext uri="{FF2B5EF4-FFF2-40B4-BE49-F238E27FC236}">
                <a16:creationId xmlns:a16="http://schemas.microsoft.com/office/drawing/2014/main" id="{D63BB454-8F51-0901-7258-509BC482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084" y="1653453"/>
            <a:ext cx="2427576" cy="242757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do you know?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Leaflet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Cesium</a:t>
            </a:r>
          </a:p>
          <a:p>
            <a:pPr marL="457200" indent="-228600"/>
            <a:r>
              <a:rPr lang="en"/>
              <a:t>NodeJS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NPM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err="1"/>
              <a:t>Github</a:t>
            </a:r>
            <a:endParaRPr lang="en"/>
          </a:p>
          <a:p>
            <a:pPr marL="457200" lvl="0" indent="-228600">
              <a:spcBef>
                <a:spcPts val="0"/>
              </a:spcBef>
            </a:pPr>
            <a:r>
              <a:rPr lang="en"/>
              <a:t>Docker</a:t>
            </a:r>
          </a:p>
          <a:p>
            <a:pPr marL="457200" indent="-228600"/>
            <a:r>
              <a:rPr lang="en"/>
              <a:t>Cloud platforms?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" descr="A grey text with a black shadow&#10;&#10;Description automatically generated">
            <a:extLst>
              <a:ext uri="{FF2B5EF4-FFF2-40B4-BE49-F238E27FC236}">
                <a16:creationId xmlns:a16="http://schemas.microsoft.com/office/drawing/2014/main" id="{C6127B1D-2B41-B32C-CDAC-D16F0EB5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2" y="883436"/>
            <a:ext cx="2743200" cy="726948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9AC5AC7B-31F3-0FA4-084C-E90F6ED4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56" y="1843120"/>
            <a:ext cx="2743200" cy="587022"/>
          </a:xfrm>
          <a:prstGeom prst="rect">
            <a:avLst/>
          </a:prstGeom>
        </p:spPr>
      </p:pic>
      <p:pic>
        <p:nvPicPr>
          <p:cNvPr id="4" name="Picture 3" descr="A logo with green and black letters&#10;&#10;Description automatically generated">
            <a:extLst>
              <a:ext uri="{FF2B5EF4-FFF2-40B4-BE49-F238E27FC236}">
                <a16:creationId xmlns:a16="http://schemas.microsoft.com/office/drawing/2014/main" id="{D086E94A-B50F-A362-1904-4C435FCEF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71" r="372" b="17910"/>
          <a:stretch/>
        </p:blipFill>
        <p:spPr>
          <a:xfrm>
            <a:off x="7291821" y="2724224"/>
            <a:ext cx="1736597" cy="734020"/>
          </a:xfrm>
          <a:prstGeom prst="rect">
            <a:avLst/>
          </a:prstGeom>
        </p:spPr>
      </p:pic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1936D0ED-EC9D-A3ED-A54F-8B5C44227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866" y="939078"/>
            <a:ext cx="2743200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6BAD5-5AE5-2680-D6B5-E0E2EA503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553" y="2722418"/>
            <a:ext cx="2743200" cy="1543050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64F70EAB-051D-BA1A-E1B7-E27CA7F43C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005" r="-248" b="21190"/>
          <a:stretch/>
        </p:blipFill>
        <p:spPr>
          <a:xfrm>
            <a:off x="4535200" y="2799917"/>
            <a:ext cx="2625876" cy="8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87170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PowerPoint Widescreen">
  <a:themeElements>
    <a:clrScheme name="CSIRO DATA6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71CC98"/>
      </a:accent2>
      <a:accent3>
        <a:srgbClr val="007A53"/>
      </a:accent3>
      <a:accent4>
        <a:srgbClr val="00A9CE"/>
      </a:accent4>
      <a:accent5>
        <a:srgbClr val="78BE20"/>
      </a:accent5>
      <a:accent6>
        <a:srgbClr val="9FAEE5"/>
      </a:accent6>
      <a:hlink>
        <a:srgbClr val="00313C"/>
      </a:hlink>
      <a:folHlink>
        <a:srgbClr val="1E22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werPoint Widescreen">
  <a:themeElements>
    <a:clrScheme name="CSIRO DATA6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71CC98"/>
      </a:accent2>
      <a:accent3>
        <a:srgbClr val="007A53"/>
      </a:accent3>
      <a:accent4>
        <a:srgbClr val="00A9CE"/>
      </a:accent4>
      <a:accent5>
        <a:srgbClr val="78BE20"/>
      </a:accent5>
      <a:accent6>
        <a:srgbClr val="9FAEE5"/>
      </a:accent6>
      <a:hlink>
        <a:srgbClr val="00313C"/>
      </a:hlink>
      <a:folHlink>
        <a:srgbClr val="1E22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owerPoint">
  <a:themeElements>
    <a:clrScheme name="CSIRO DATA6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71CC98"/>
      </a:accent2>
      <a:accent3>
        <a:srgbClr val="007A53"/>
      </a:accent3>
      <a:accent4>
        <a:srgbClr val="00A9CE"/>
      </a:accent4>
      <a:accent5>
        <a:srgbClr val="78BE20"/>
      </a:accent5>
      <a:accent6>
        <a:srgbClr val="9FAEE5"/>
      </a:accent6>
      <a:hlink>
        <a:srgbClr val="00313C"/>
      </a:hlink>
      <a:folHlink>
        <a:srgbClr val="1E22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E0CFEE6500EF4B8EC71B95C80DA73E" ma:contentTypeVersion="18" ma:contentTypeDescription="Create a new document." ma:contentTypeScope="" ma:versionID="1baf127c84791a5e45b18154fcc543ff">
  <xsd:schema xmlns:xsd="http://www.w3.org/2001/XMLSchema" xmlns:xs="http://www.w3.org/2001/XMLSchema" xmlns:p="http://schemas.microsoft.com/office/2006/metadata/properties" xmlns:ns2="f25e6db3-c0af-4f7c-83bb-9421085d09c1" xmlns:ns3="cef064d9-833a-4371-be14-d32f389c9492" targetNamespace="http://schemas.microsoft.com/office/2006/metadata/properties" ma:root="true" ma:fieldsID="ab84ea0e321b3593d893d49279dfcfdd" ns2:_="" ns3:_="">
    <xsd:import namespace="f25e6db3-c0af-4f7c-83bb-9421085d09c1"/>
    <xsd:import namespace="cef064d9-833a-4371-be14-d32f389c949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e6db3-c0af-4f7c-83bb-9421085d09c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2f956453-a415-4da5-88c2-1c196a5a2af3}" ma:internalName="TaxCatchAll" ma:showField="CatchAllData" ma:web="f25e6db3-c0af-4f7c-83bb-9421085d09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064d9-833a-4371-be14-d32f389c94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c9513c6f-d7d3-4bba-9430-ae33811478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25e6db3-c0af-4f7c-83bb-9421085d09c1">NSDH4NJW3UZY-2022716504-29124</_dlc_DocId>
    <_dlc_DocIdUrl xmlns="f25e6db3-c0af-4f7c-83bb-9421085d09c1">
      <Url>https://csiroau.sharepoint.com/sites/WebDataPlatformsgroup/_layouts/15/DocIdRedir.aspx?ID=NSDH4NJW3UZY-2022716504-29124</Url>
      <Description>NSDH4NJW3UZY-2022716504-29124</Description>
    </_dlc_DocIdUrl>
    <SharedWithUsers xmlns="f25e6db3-c0af-4f7c-83bb-9421085d09c1">
      <UserInfo>
        <DisplayName>Belgun, Ana (Data61, Black Mountain)</DisplayName>
        <AccountId>26</AccountId>
        <AccountType/>
      </UserInfo>
    </SharedWithUsers>
    <lcf76f155ced4ddcb4097134ff3c332f xmlns="cef064d9-833a-4371-be14-d32f389c9492">
      <Terms xmlns="http://schemas.microsoft.com/office/infopath/2007/PartnerControls"/>
    </lcf76f155ced4ddcb4097134ff3c332f>
    <TaxCatchAll xmlns="f25e6db3-c0af-4f7c-83bb-9421085d09c1" xsi:nil="true"/>
  </documentManagement>
</p:properties>
</file>

<file path=customXml/itemProps1.xml><?xml version="1.0" encoding="utf-8"?>
<ds:datastoreItem xmlns:ds="http://schemas.openxmlformats.org/officeDocument/2006/customXml" ds:itemID="{C9721CC1-3D70-43A5-89B6-98A0F0AD53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64058-23A9-42EA-9C85-0BAAECC2D7C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97DB346-29AD-4757-B78B-B267FA4D4C44}">
  <ds:schemaRefs>
    <ds:schemaRef ds:uri="cef064d9-833a-4371-be14-d32f389c9492"/>
    <ds:schemaRef ds:uri="f25e6db3-c0af-4f7c-83bb-9421085d09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FEDC8F02-E7F0-4379-8CD3-732BF3B7768E}">
  <ds:schemaRefs>
    <ds:schemaRef ds:uri="cef064d9-833a-4371-be14-d32f389c9492"/>
    <ds:schemaRef ds:uri="f25e6db3-c0af-4f7c-83bb-9421085d09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44</Slides>
  <Notes>38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PowerPoint Widescreen</vt:lpstr>
      <vt:lpstr>PowerPoint Widescreen</vt:lpstr>
      <vt:lpstr>PowerPoint</vt:lpstr>
      <vt:lpstr>simple-light</vt:lpstr>
      <vt:lpstr>Build your own Branded 3D Geospatial Data Explorer </vt:lpstr>
      <vt:lpstr>PowerPoint Presentation</vt:lpstr>
      <vt:lpstr>Brendon         </vt:lpstr>
      <vt:lpstr>Nanda            </vt:lpstr>
      <vt:lpstr>Nick</vt:lpstr>
      <vt:lpstr>Staf           </vt:lpstr>
      <vt:lpstr>Where do you work? </vt:lpstr>
      <vt:lpstr>What do you do?</vt:lpstr>
      <vt:lpstr>What do you know?</vt:lpstr>
      <vt:lpstr>A bit on the Workshop Aims...</vt:lpstr>
      <vt:lpstr>How do you feel? </vt:lpstr>
      <vt:lpstr>Crucial URLs</vt:lpstr>
      <vt:lpstr>Schedule</vt:lpstr>
      <vt:lpstr>PowerPoint Presentation</vt:lpstr>
      <vt:lpstr> Open source framework to build Federated Spatial Data Explorers/  Geospatial Catalog Explorers</vt:lpstr>
      <vt:lpstr> Open source framework to build Federated Spatial Data Explorers/  Geospatial Catalog Explorers</vt:lpstr>
      <vt:lpstr>History- National Map Project!</vt:lpstr>
      <vt:lpstr>Many Different Terria Maps...</vt:lpstr>
      <vt:lpstr>Example Sharelinks / Stories</vt:lpstr>
      <vt:lpstr>PowerPoint Presentation</vt:lpstr>
      <vt:lpstr>Exercise1: nationalmap.gov.au</vt:lpstr>
      <vt:lpstr>Exercise2: Add publicly available data</vt:lpstr>
      <vt:lpstr>Exercise3: Sharing</vt:lpstr>
      <vt:lpstr>Exercise 4: Self hosted data</vt:lpstr>
      <vt:lpstr>PowerPoint Presentation</vt:lpstr>
      <vt:lpstr>Steps Summarised:</vt:lpstr>
      <vt:lpstr>Steps Summarised:</vt:lpstr>
      <vt:lpstr>PowerPoint Presentation</vt:lpstr>
      <vt:lpstr>Simple deployment options</vt:lpstr>
      <vt:lpstr>Github Pages</vt:lpstr>
      <vt:lpstr>Here’s one I prepared earlier</vt:lpstr>
      <vt:lpstr>Fork static map repo</vt:lpstr>
      <vt:lpstr>Setup github pages for your fork</vt:lpstr>
      <vt:lpstr>Wait for build to finish</vt:lpstr>
      <vt:lpstr>Load your map</vt:lpstr>
      <vt:lpstr>Editing config</vt:lpstr>
      <vt:lpstr>What else can I do with it?</vt:lpstr>
      <vt:lpstr>Why deploy to a server?</vt:lpstr>
      <vt:lpstr>Deploying to S3</vt:lpstr>
      <vt:lpstr>PowerPoint Presentation</vt:lpstr>
      <vt:lpstr>Connecting to your server </vt:lpstr>
      <vt:lpstr>Running terria map using docker</vt:lpstr>
      <vt:lpstr>Opening port for public access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your own map site</dc:title>
  <dc:creator>Ana Belgun</dc:creator>
  <cp:revision>843</cp:revision>
  <dcterms:modified xsi:type="dcterms:W3CDTF">2023-10-15T09:37:02Z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0x01010039E0CFEE6500EF4B8EC71B95C80DA73E</vt:lpwstr>
  </property>
  <property fmtid="{D5CDD505-2E9C-101B-9397-08002B2CF9AE}" pid="3" name="_dlc_DocIdItemGuid">
    <vt:lpwstr>fb05f968-75f0-4931-ac32-d13df8c10adf</vt:lpwstr>
  </property>
  <property fmtid="{D5CDD505-2E9C-101B-9397-08002B2CF9AE}" pid="4" name="MediaServiceImageTags">
    <vt:lpwstr/>
  </property>
</Properties>
</file>